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342" r:id="rId2"/>
    <p:sldId id="292" r:id="rId3"/>
    <p:sldId id="293" r:id="rId4"/>
    <p:sldId id="300" r:id="rId5"/>
    <p:sldId id="294" r:id="rId6"/>
    <p:sldId id="348" r:id="rId7"/>
    <p:sldId id="349" r:id="rId8"/>
    <p:sldId id="350" r:id="rId9"/>
    <p:sldId id="351" r:id="rId10"/>
    <p:sldId id="298" r:id="rId11"/>
    <p:sldId id="296" r:id="rId12"/>
    <p:sldId id="299" r:id="rId13"/>
    <p:sldId id="352" r:id="rId14"/>
    <p:sldId id="353" r:id="rId15"/>
    <p:sldId id="354" r:id="rId16"/>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2B5C"/>
    <a:srgbClr val="CC6600"/>
    <a:srgbClr val="FF3399"/>
    <a:srgbClr val="5A024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73924" autoAdjust="0"/>
  </p:normalViewPr>
  <p:slideViewPr>
    <p:cSldViewPr snapToGrid="0" snapToObjects="1">
      <p:cViewPr varScale="1">
        <p:scale>
          <a:sx n="72" d="100"/>
          <a:sy n="72" d="100"/>
        </p:scale>
        <p:origin x="78" y="888"/>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7AA33-2386-47DC-93DF-E7EA00AF66D9}" type="datetimeFigureOut">
              <a:rPr lang="en-GB" smtClean="0"/>
              <a:t>11/12/2017</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31FDE-C885-41F0-A78D-DC97055A0EA7}" type="slidenum">
              <a:rPr lang="en-GB" smtClean="0"/>
              <a:t>‹#›</a:t>
            </a:fld>
            <a:endParaRPr lang="en-GB"/>
          </a:p>
        </p:txBody>
      </p:sp>
    </p:spTree>
    <p:extLst>
      <p:ext uri="{BB962C8B-B14F-4D97-AF65-F5344CB8AC3E}">
        <p14:creationId xmlns:p14="http://schemas.microsoft.com/office/powerpoint/2010/main" val="86782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D31FDE-C885-41F0-A78D-DC97055A0EA7}" type="slidenum">
              <a:rPr lang="en-GB" smtClean="0"/>
              <a:t>1</a:t>
            </a:fld>
            <a:endParaRPr lang="en-GB"/>
          </a:p>
        </p:txBody>
      </p:sp>
    </p:spTree>
    <p:extLst>
      <p:ext uri="{BB962C8B-B14F-4D97-AF65-F5344CB8AC3E}">
        <p14:creationId xmlns:p14="http://schemas.microsoft.com/office/powerpoint/2010/main" val="320218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D31FDE-C885-41F0-A78D-DC97055A0EA7}" type="slidenum">
              <a:rPr lang="en-GB" smtClean="0"/>
              <a:t>2</a:t>
            </a:fld>
            <a:endParaRPr lang="en-GB"/>
          </a:p>
        </p:txBody>
      </p:sp>
    </p:spTree>
    <p:extLst>
      <p:ext uri="{BB962C8B-B14F-4D97-AF65-F5344CB8AC3E}">
        <p14:creationId xmlns:p14="http://schemas.microsoft.com/office/powerpoint/2010/main" val="2981672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D31FDE-C885-41F0-A78D-DC97055A0EA7}" type="slidenum">
              <a:rPr lang="en-GB" smtClean="0"/>
              <a:t>3</a:t>
            </a:fld>
            <a:endParaRPr lang="en-GB"/>
          </a:p>
        </p:txBody>
      </p:sp>
    </p:spTree>
    <p:extLst>
      <p:ext uri="{BB962C8B-B14F-4D97-AF65-F5344CB8AC3E}">
        <p14:creationId xmlns:p14="http://schemas.microsoft.com/office/powerpoint/2010/main" val="2069322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D31FDE-C885-41F0-A78D-DC97055A0EA7}" type="slidenum">
              <a:rPr lang="en-GB" smtClean="0"/>
              <a:t>4</a:t>
            </a:fld>
            <a:endParaRPr lang="en-GB"/>
          </a:p>
        </p:txBody>
      </p:sp>
    </p:spTree>
    <p:extLst>
      <p:ext uri="{BB962C8B-B14F-4D97-AF65-F5344CB8AC3E}">
        <p14:creationId xmlns:p14="http://schemas.microsoft.com/office/powerpoint/2010/main" val="591837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3741DC0B-6D8F-1C4E-88C6-CC31AC64D126}"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C9108-1C13-AD45-908D-761A468F4B41}" type="slidenum">
              <a:rPr lang="en-US" smtClean="0"/>
              <a:t>‹#›</a:t>
            </a:fld>
            <a:endParaRPr lang="en-US"/>
          </a:p>
        </p:txBody>
      </p:sp>
    </p:spTree>
    <p:extLst>
      <p:ext uri="{BB962C8B-B14F-4D97-AF65-F5344CB8AC3E}">
        <p14:creationId xmlns:p14="http://schemas.microsoft.com/office/powerpoint/2010/main" val="56610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741DC0B-6D8F-1C4E-88C6-CC31AC64D126}"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C9108-1C13-AD45-908D-761A468F4B41}" type="slidenum">
              <a:rPr lang="en-US" smtClean="0"/>
              <a:t>‹#›</a:t>
            </a:fld>
            <a:endParaRPr lang="en-US"/>
          </a:p>
        </p:txBody>
      </p:sp>
    </p:spTree>
    <p:extLst>
      <p:ext uri="{BB962C8B-B14F-4D97-AF65-F5344CB8AC3E}">
        <p14:creationId xmlns:p14="http://schemas.microsoft.com/office/powerpoint/2010/main" val="902198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0"/>
            <a:ext cx="222885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95300" y="274640"/>
            <a:ext cx="652145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741DC0B-6D8F-1C4E-88C6-CC31AC64D126}"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C9108-1C13-AD45-908D-761A468F4B41}" type="slidenum">
              <a:rPr lang="en-US" smtClean="0"/>
              <a:t>‹#›</a:t>
            </a:fld>
            <a:endParaRPr lang="en-US"/>
          </a:p>
        </p:txBody>
      </p:sp>
    </p:spTree>
    <p:extLst>
      <p:ext uri="{BB962C8B-B14F-4D97-AF65-F5344CB8AC3E}">
        <p14:creationId xmlns:p14="http://schemas.microsoft.com/office/powerpoint/2010/main" val="4004555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741DC0B-6D8F-1C4E-88C6-CC31AC64D126}"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C9108-1C13-AD45-908D-761A468F4B41}" type="slidenum">
              <a:rPr lang="en-US" smtClean="0"/>
              <a:t>‹#›</a:t>
            </a:fld>
            <a:endParaRPr lang="en-US"/>
          </a:p>
        </p:txBody>
      </p:sp>
    </p:spTree>
    <p:extLst>
      <p:ext uri="{BB962C8B-B14F-4D97-AF65-F5344CB8AC3E}">
        <p14:creationId xmlns:p14="http://schemas.microsoft.com/office/powerpoint/2010/main" val="750112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82506" y="2906715"/>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3741DC0B-6D8F-1C4E-88C6-CC31AC64D126}"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C9108-1C13-AD45-908D-761A468F4B41}" type="slidenum">
              <a:rPr lang="en-US" smtClean="0"/>
              <a:t>‹#›</a:t>
            </a:fld>
            <a:endParaRPr lang="en-US"/>
          </a:p>
        </p:txBody>
      </p:sp>
    </p:spTree>
    <p:extLst>
      <p:ext uri="{BB962C8B-B14F-4D97-AF65-F5344CB8AC3E}">
        <p14:creationId xmlns:p14="http://schemas.microsoft.com/office/powerpoint/2010/main" val="942736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95300" y="1600202"/>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035550" y="1600202"/>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3741DC0B-6D8F-1C4E-88C6-CC31AC64D126}" type="datetimeFigureOut">
              <a:rPr lang="en-US" smtClean="0"/>
              <a:t>12/11/2017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AC9108-1C13-AD45-908D-761A468F4B41}" type="slidenum">
              <a:rPr lang="en-US" smtClean="0"/>
              <a:t>‹#›</a:t>
            </a:fld>
            <a:endParaRPr lang="en-US"/>
          </a:p>
        </p:txBody>
      </p:sp>
    </p:spTree>
    <p:extLst>
      <p:ext uri="{BB962C8B-B14F-4D97-AF65-F5344CB8AC3E}">
        <p14:creationId xmlns:p14="http://schemas.microsoft.com/office/powerpoint/2010/main" val="3826260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032113"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3741DC0B-6D8F-1C4E-88C6-CC31AC64D126}" type="datetimeFigureOut">
              <a:rPr lang="en-US" smtClean="0"/>
              <a:t>12/11/2017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AC9108-1C13-AD45-908D-761A468F4B41}" type="slidenum">
              <a:rPr lang="en-US" smtClean="0"/>
              <a:t>‹#›</a:t>
            </a:fld>
            <a:endParaRPr lang="en-US"/>
          </a:p>
        </p:txBody>
      </p:sp>
    </p:spTree>
    <p:extLst>
      <p:ext uri="{BB962C8B-B14F-4D97-AF65-F5344CB8AC3E}">
        <p14:creationId xmlns:p14="http://schemas.microsoft.com/office/powerpoint/2010/main" val="90458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3741DC0B-6D8F-1C4E-88C6-CC31AC64D126}" type="datetimeFigureOut">
              <a:rPr lang="en-US" smtClean="0"/>
              <a:t>12/11/2017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AC9108-1C13-AD45-908D-761A468F4B41}" type="slidenum">
              <a:rPr lang="en-US" smtClean="0"/>
              <a:t>‹#›</a:t>
            </a:fld>
            <a:endParaRPr lang="en-US"/>
          </a:p>
        </p:txBody>
      </p:sp>
    </p:spTree>
    <p:extLst>
      <p:ext uri="{BB962C8B-B14F-4D97-AF65-F5344CB8AC3E}">
        <p14:creationId xmlns:p14="http://schemas.microsoft.com/office/powerpoint/2010/main" val="3050181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41DC0B-6D8F-1C4E-88C6-CC31AC64D126}" type="datetimeFigureOut">
              <a:rPr lang="en-US" smtClean="0"/>
              <a:t>12/11/2017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AC9108-1C13-AD45-908D-761A468F4B41}" type="slidenum">
              <a:rPr lang="en-US" smtClean="0"/>
              <a:t>‹#›</a:t>
            </a:fld>
            <a:endParaRPr lang="en-US"/>
          </a:p>
        </p:txBody>
      </p:sp>
    </p:spTree>
    <p:extLst>
      <p:ext uri="{BB962C8B-B14F-4D97-AF65-F5344CB8AC3E}">
        <p14:creationId xmlns:p14="http://schemas.microsoft.com/office/powerpoint/2010/main" val="2160820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51"/>
            <a:ext cx="3259006"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95303"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741DC0B-6D8F-1C4E-88C6-CC31AC64D126}" type="datetimeFigureOut">
              <a:rPr lang="en-US" smtClean="0"/>
              <a:t>12/11/2017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AC9108-1C13-AD45-908D-761A468F4B41}" type="slidenum">
              <a:rPr lang="en-US" smtClean="0"/>
              <a:t>‹#›</a:t>
            </a:fld>
            <a:endParaRPr lang="en-US"/>
          </a:p>
        </p:txBody>
      </p:sp>
    </p:spTree>
    <p:extLst>
      <p:ext uri="{BB962C8B-B14F-4D97-AF65-F5344CB8AC3E}">
        <p14:creationId xmlns:p14="http://schemas.microsoft.com/office/powerpoint/2010/main" val="3878423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741DC0B-6D8F-1C4E-88C6-CC31AC64D126}" type="datetimeFigureOut">
              <a:rPr lang="en-US" smtClean="0"/>
              <a:t>12/11/2017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AC9108-1C13-AD45-908D-761A468F4B41}" type="slidenum">
              <a:rPr lang="en-US" smtClean="0"/>
              <a:t>‹#›</a:t>
            </a:fld>
            <a:endParaRPr lang="en-US"/>
          </a:p>
        </p:txBody>
      </p:sp>
    </p:spTree>
    <p:extLst>
      <p:ext uri="{BB962C8B-B14F-4D97-AF65-F5344CB8AC3E}">
        <p14:creationId xmlns:p14="http://schemas.microsoft.com/office/powerpoint/2010/main" val="167695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95300" y="1600202"/>
            <a:ext cx="89154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95300" y="6356352"/>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41DC0B-6D8F-1C4E-88C6-CC31AC64D126}" type="datetimeFigureOut">
              <a:rPr lang="en-US" smtClean="0"/>
              <a:t>12/11/2017</a:t>
            </a:fld>
            <a:endParaRPr lang="en-US"/>
          </a:p>
        </p:txBody>
      </p:sp>
      <p:sp>
        <p:nvSpPr>
          <p:cNvPr id="5" name="Footer Placeholder 4"/>
          <p:cNvSpPr>
            <a:spLocks noGrp="1"/>
          </p:cNvSpPr>
          <p:nvPr>
            <p:ph type="ftr" sz="quarter" idx="3"/>
          </p:nvPr>
        </p:nvSpPr>
        <p:spPr>
          <a:xfrm>
            <a:off x="3384550" y="6356352"/>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2"/>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AC9108-1C13-AD45-908D-761A468F4B41}"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8263" y="105973"/>
            <a:ext cx="1812769" cy="1096366"/>
          </a:xfrm>
          <a:prstGeom prst="rect">
            <a:avLst/>
          </a:prstGeom>
        </p:spPr>
      </p:pic>
    </p:spTree>
    <p:extLst>
      <p:ext uri="{BB962C8B-B14F-4D97-AF65-F5344CB8AC3E}">
        <p14:creationId xmlns:p14="http://schemas.microsoft.com/office/powerpoint/2010/main" val="3728906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97801" y="3211305"/>
            <a:ext cx="8420100" cy="1470025"/>
          </a:xfrm>
        </p:spPr>
        <p:txBody>
          <a:bodyPr>
            <a:normAutofit fontScale="90000"/>
          </a:bodyPr>
          <a:lstStyle/>
          <a:p>
            <a:r>
              <a:rPr lang="en-GB" sz="4800" b="1" dirty="0" smtClean="0">
                <a:solidFill>
                  <a:srgbClr val="002B5C"/>
                </a:solidFill>
                <a:latin typeface="Gill Sans MT" panose="020B0502020104020203" pitchFamily="34" charset="0"/>
              </a:rPr>
              <a:t>Introduction to Trans and Gender Diverse Identities</a:t>
            </a:r>
            <a:endParaRPr lang="en-GB" sz="4800" b="1" dirty="0">
              <a:solidFill>
                <a:srgbClr val="002B5C"/>
              </a:solidFill>
              <a:latin typeface="Gill Sans MT" panose="020B0502020104020203"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105" y="2718148"/>
            <a:ext cx="1294539" cy="2123162"/>
          </a:xfrm>
          <a:prstGeom prst="rect">
            <a:avLst/>
          </a:prstGeom>
        </p:spPr>
      </p:pic>
    </p:spTree>
    <p:extLst>
      <p:ext uri="{BB962C8B-B14F-4D97-AF65-F5344CB8AC3E}">
        <p14:creationId xmlns:p14="http://schemas.microsoft.com/office/powerpoint/2010/main" val="3038440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2656506" y="388800"/>
            <a:ext cx="6641432" cy="584775"/>
          </a:xfrm>
          <a:prstGeom prst="rect">
            <a:avLst/>
          </a:prstGeom>
          <a:noFill/>
        </p:spPr>
        <p:txBody>
          <a:bodyPr wrap="square" rtlCol="0">
            <a:spAutoFit/>
          </a:bodyPr>
          <a:lstStyle/>
          <a:p>
            <a:r>
              <a:rPr lang="en-GB" sz="3200" b="1" dirty="0" smtClean="0">
                <a:solidFill>
                  <a:srgbClr val="002B5C"/>
                </a:solidFill>
                <a:latin typeface="Gill Sans MT" panose="020B0502020104020203" pitchFamily="34" charset="0"/>
              </a:rPr>
              <a:t>What is ‘transitioning’?</a:t>
            </a:r>
            <a:endParaRPr lang="en-GB" sz="3200" b="1" dirty="0">
              <a:solidFill>
                <a:srgbClr val="002B5C"/>
              </a:solidFill>
              <a:latin typeface="Gill Sans MT" panose="020B0502020104020203" pitchFamily="34" charset="0"/>
            </a:endParaRPr>
          </a:p>
        </p:txBody>
      </p:sp>
      <p:sp>
        <p:nvSpPr>
          <p:cNvPr id="2" name="Rounded Rectangle 1"/>
          <p:cNvSpPr/>
          <p:nvPr/>
        </p:nvSpPr>
        <p:spPr>
          <a:xfrm>
            <a:off x="694290" y="2346950"/>
            <a:ext cx="3392905" cy="378994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6" name="Rounded Rectangle 5"/>
          <p:cNvSpPr/>
          <p:nvPr/>
        </p:nvSpPr>
        <p:spPr>
          <a:xfrm>
            <a:off x="5618747" y="2346949"/>
            <a:ext cx="3416969" cy="378994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4" name="TextBox 3"/>
          <p:cNvSpPr txBox="1"/>
          <p:nvPr/>
        </p:nvSpPr>
        <p:spPr>
          <a:xfrm>
            <a:off x="1168400" y="1946840"/>
            <a:ext cx="2560320" cy="400110"/>
          </a:xfrm>
          <a:prstGeom prst="rect">
            <a:avLst/>
          </a:prstGeom>
          <a:noFill/>
        </p:spPr>
        <p:txBody>
          <a:bodyPr wrap="square" rtlCol="0">
            <a:spAutoFit/>
          </a:bodyPr>
          <a:lstStyle/>
          <a:p>
            <a:pPr algn="ctr"/>
            <a:r>
              <a:rPr lang="en-GB" sz="2000" b="1" dirty="0" smtClean="0">
                <a:solidFill>
                  <a:srgbClr val="002B5C"/>
                </a:solidFill>
                <a:latin typeface="Gill Sans MT" panose="020B0502020104020203" pitchFamily="34" charset="0"/>
              </a:rPr>
              <a:t>Social Transition</a:t>
            </a:r>
            <a:endParaRPr lang="en-GB" sz="2000" b="1" dirty="0">
              <a:solidFill>
                <a:srgbClr val="002B5C"/>
              </a:solidFill>
              <a:latin typeface="Gill Sans MT" panose="020B0502020104020203" pitchFamily="34" charset="0"/>
            </a:endParaRPr>
          </a:p>
        </p:txBody>
      </p:sp>
      <p:sp>
        <p:nvSpPr>
          <p:cNvPr id="7" name="TextBox 6"/>
          <p:cNvSpPr txBox="1"/>
          <p:nvPr/>
        </p:nvSpPr>
        <p:spPr>
          <a:xfrm>
            <a:off x="5977222" y="1942644"/>
            <a:ext cx="2560320" cy="400110"/>
          </a:xfrm>
          <a:prstGeom prst="rect">
            <a:avLst/>
          </a:prstGeom>
          <a:noFill/>
        </p:spPr>
        <p:txBody>
          <a:bodyPr wrap="square" rtlCol="0">
            <a:spAutoFit/>
          </a:bodyPr>
          <a:lstStyle/>
          <a:p>
            <a:pPr algn="ctr"/>
            <a:r>
              <a:rPr lang="en-GB" sz="2000" b="1" dirty="0" smtClean="0">
                <a:solidFill>
                  <a:srgbClr val="002B5C"/>
                </a:solidFill>
                <a:latin typeface="Gill Sans MT" panose="020B0502020104020203" pitchFamily="34" charset="0"/>
              </a:rPr>
              <a:t>Physical Transition</a:t>
            </a:r>
            <a:endParaRPr lang="en-GB" sz="2000" b="1" dirty="0">
              <a:solidFill>
                <a:srgbClr val="002B5C"/>
              </a:solidFill>
              <a:latin typeface="Gill Sans MT" panose="020B0502020104020203" pitchFamily="34" charset="0"/>
            </a:endParaRPr>
          </a:p>
        </p:txBody>
      </p:sp>
      <p:sp>
        <p:nvSpPr>
          <p:cNvPr id="8" name="TextBox 7"/>
          <p:cNvSpPr txBox="1"/>
          <p:nvPr/>
        </p:nvSpPr>
        <p:spPr>
          <a:xfrm>
            <a:off x="782321" y="2511603"/>
            <a:ext cx="3264568" cy="4247317"/>
          </a:xfrm>
          <a:prstGeom prst="rect">
            <a:avLst/>
          </a:prstGeom>
          <a:noFill/>
        </p:spPr>
        <p:txBody>
          <a:bodyPr wrap="square" rtlCol="0">
            <a:spAutoFit/>
          </a:bodyPr>
          <a:lstStyle/>
          <a:p>
            <a:pPr algn="ctr"/>
            <a:r>
              <a:rPr lang="en-GB" dirty="0" smtClean="0">
                <a:latin typeface="Gill Sans MT" panose="020B0502020104020203" pitchFamily="34" charset="0"/>
              </a:rPr>
              <a:t>Social transition refers to social interactions and processes, such as ‘coming out’ as trans to yourself</a:t>
            </a:r>
            <a:r>
              <a:rPr lang="en-GB" dirty="0">
                <a:latin typeface="Gill Sans MT" panose="020B0502020104020203" pitchFamily="34" charset="0"/>
              </a:rPr>
              <a:t> </a:t>
            </a:r>
            <a:r>
              <a:rPr lang="en-GB" dirty="0" smtClean="0">
                <a:latin typeface="Gill Sans MT" panose="020B0502020104020203" pitchFamily="34" charset="0"/>
              </a:rPr>
              <a:t>and your friends, family and peers.</a:t>
            </a:r>
          </a:p>
          <a:p>
            <a:endParaRPr lang="en-GB" dirty="0" smtClean="0">
              <a:latin typeface="Gill Sans MT" panose="020B0502020104020203" pitchFamily="34" charset="0"/>
            </a:endParaRPr>
          </a:p>
          <a:p>
            <a:r>
              <a:rPr lang="en-GB" dirty="0" smtClean="0">
                <a:latin typeface="Gill Sans MT" panose="020B0502020104020203" pitchFamily="34" charset="0"/>
              </a:rPr>
              <a:t>It can also involve changes to:</a:t>
            </a:r>
            <a:endParaRPr lang="en-GB" dirty="0">
              <a:latin typeface="Gill Sans MT" panose="020B0502020104020203" pitchFamily="34" charset="0"/>
            </a:endParaRPr>
          </a:p>
          <a:p>
            <a:pPr marL="285750" indent="-285750">
              <a:buFont typeface="Arial" panose="020B0604020202020204" pitchFamily="34" charset="0"/>
              <a:buChar char="•"/>
            </a:pPr>
            <a:r>
              <a:rPr lang="en-GB" dirty="0" smtClean="0">
                <a:latin typeface="Gill Sans MT" panose="020B0502020104020203" pitchFamily="34" charset="0"/>
              </a:rPr>
              <a:t>Name, pronouns and language</a:t>
            </a:r>
            <a:endParaRPr lang="en-GB" dirty="0">
              <a:latin typeface="Gill Sans MT" panose="020B0502020104020203" pitchFamily="34" charset="0"/>
            </a:endParaRPr>
          </a:p>
          <a:p>
            <a:pPr marL="285750" indent="-285750">
              <a:buFont typeface="Arial" panose="020B0604020202020204" pitchFamily="34" charset="0"/>
              <a:buChar char="•"/>
            </a:pPr>
            <a:r>
              <a:rPr lang="en-GB" dirty="0" smtClean="0">
                <a:latin typeface="Gill Sans MT" panose="020B0502020104020203" pitchFamily="34" charset="0"/>
              </a:rPr>
              <a:t>How you use gendered spaces and services</a:t>
            </a:r>
          </a:p>
          <a:p>
            <a:pPr marL="285750" indent="-285750">
              <a:buFont typeface="Arial" panose="020B0604020202020204" pitchFamily="34" charset="0"/>
              <a:buChar char="•"/>
            </a:pPr>
            <a:r>
              <a:rPr lang="en-GB" dirty="0">
                <a:latin typeface="Gill Sans MT" panose="020B0502020104020203" pitchFamily="34" charset="0"/>
              </a:rPr>
              <a:t>Documentation and identification</a:t>
            </a:r>
          </a:p>
          <a:p>
            <a:endParaRPr lang="en-GB" dirty="0"/>
          </a:p>
          <a:p>
            <a:endParaRPr lang="en-GB" dirty="0" smtClean="0"/>
          </a:p>
          <a:p>
            <a:endParaRPr lang="en-GB" dirty="0"/>
          </a:p>
        </p:txBody>
      </p:sp>
      <p:sp>
        <p:nvSpPr>
          <p:cNvPr id="10" name="TextBox 9"/>
          <p:cNvSpPr txBox="1"/>
          <p:nvPr/>
        </p:nvSpPr>
        <p:spPr>
          <a:xfrm>
            <a:off x="5798152" y="2570883"/>
            <a:ext cx="3058160" cy="3970318"/>
          </a:xfrm>
          <a:prstGeom prst="rect">
            <a:avLst/>
          </a:prstGeom>
          <a:noFill/>
        </p:spPr>
        <p:txBody>
          <a:bodyPr wrap="square" rtlCol="0">
            <a:spAutoFit/>
          </a:bodyPr>
          <a:lstStyle/>
          <a:p>
            <a:pPr algn="ctr"/>
            <a:r>
              <a:rPr lang="en-GB" dirty="0" smtClean="0">
                <a:latin typeface="Gill Sans MT" panose="020B0502020104020203" pitchFamily="34" charset="0"/>
              </a:rPr>
              <a:t>Physical transition can involve making changes to your appearance, gender presentation and gender expression.</a:t>
            </a:r>
          </a:p>
          <a:p>
            <a:endParaRPr lang="en-GB" dirty="0" smtClean="0">
              <a:latin typeface="Gill Sans MT" panose="020B0502020104020203" pitchFamily="34" charset="0"/>
            </a:endParaRPr>
          </a:p>
          <a:p>
            <a:r>
              <a:rPr lang="en-GB" dirty="0" smtClean="0">
                <a:latin typeface="Gill Sans MT" panose="020B0502020104020203" pitchFamily="34" charset="0"/>
              </a:rPr>
              <a:t>It can also involve access to medical interventions, such as:</a:t>
            </a:r>
          </a:p>
          <a:p>
            <a:pPr marL="285750" indent="-285750">
              <a:buFont typeface="Arial" panose="020B0604020202020204" pitchFamily="34" charset="0"/>
              <a:buChar char="•"/>
            </a:pPr>
            <a:r>
              <a:rPr lang="en-GB" dirty="0" smtClean="0">
                <a:latin typeface="Gill Sans MT" panose="020B0502020104020203" pitchFamily="34" charset="0"/>
              </a:rPr>
              <a:t>Hormone therapy</a:t>
            </a:r>
          </a:p>
          <a:p>
            <a:pPr marL="285750" indent="-285750">
              <a:buFont typeface="Arial" panose="020B0604020202020204" pitchFamily="34" charset="0"/>
              <a:buChar char="•"/>
            </a:pPr>
            <a:r>
              <a:rPr lang="en-GB" dirty="0" smtClean="0">
                <a:latin typeface="Gill Sans MT" panose="020B0502020104020203" pitchFamily="34" charset="0"/>
              </a:rPr>
              <a:t>Hair removal</a:t>
            </a:r>
          </a:p>
          <a:p>
            <a:pPr marL="285750" indent="-285750">
              <a:buFont typeface="Arial" panose="020B0604020202020204" pitchFamily="34" charset="0"/>
              <a:buChar char="•"/>
            </a:pPr>
            <a:r>
              <a:rPr lang="en-GB" dirty="0" smtClean="0">
                <a:latin typeface="Gill Sans MT" panose="020B0502020104020203" pitchFamily="34" charset="0"/>
              </a:rPr>
              <a:t>Voice therapy</a:t>
            </a:r>
          </a:p>
          <a:p>
            <a:pPr marL="285750" indent="-285750">
              <a:buFont typeface="Arial" panose="020B0604020202020204" pitchFamily="34" charset="0"/>
              <a:buChar char="•"/>
            </a:pPr>
            <a:r>
              <a:rPr lang="en-GB" dirty="0" smtClean="0">
                <a:latin typeface="Gill Sans MT" panose="020B0502020104020203" pitchFamily="34" charset="0"/>
              </a:rPr>
              <a:t>Surgeries</a:t>
            </a:r>
            <a:endParaRPr lang="en-GB" dirty="0">
              <a:latin typeface="Gill Sans MT" panose="020B0502020104020203" pitchFamily="34" charset="0"/>
            </a:endParaRPr>
          </a:p>
          <a:p>
            <a:endParaRPr lang="en-GB" dirty="0" smtClean="0"/>
          </a:p>
          <a:p>
            <a:endParaRPr lang="en-GB" dirty="0"/>
          </a:p>
        </p:txBody>
      </p:sp>
      <p:sp>
        <p:nvSpPr>
          <p:cNvPr id="11" name="TextBox 10"/>
          <p:cNvSpPr txBox="1"/>
          <p:nvPr/>
        </p:nvSpPr>
        <p:spPr>
          <a:xfrm>
            <a:off x="375920" y="6389588"/>
            <a:ext cx="9296400" cy="369332"/>
          </a:xfrm>
          <a:prstGeom prst="rect">
            <a:avLst/>
          </a:prstGeom>
          <a:noFill/>
        </p:spPr>
        <p:txBody>
          <a:bodyPr wrap="square" rtlCol="0">
            <a:spAutoFit/>
          </a:bodyPr>
          <a:lstStyle/>
          <a:p>
            <a:r>
              <a:rPr lang="en-GB" b="1" dirty="0" smtClean="0">
                <a:solidFill>
                  <a:srgbClr val="002B5C"/>
                </a:solidFill>
              </a:rPr>
              <a:t>Each person’s experience of transition is different</a:t>
            </a:r>
            <a:r>
              <a:rPr lang="en-GB" dirty="0" smtClean="0">
                <a:solidFill>
                  <a:srgbClr val="002B5C"/>
                </a:solidFill>
              </a:rPr>
              <a:t> …and not everyone uses the term ‘transition’!</a:t>
            </a:r>
            <a:endParaRPr lang="en-GB" b="1" dirty="0">
              <a:solidFill>
                <a:srgbClr val="002B5C"/>
              </a:solidFill>
            </a:endParaRPr>
          </a:p>
        </p:txBody>
      </p:sp>
      <p:sp>
        <p:nvSpPr>
          <p:cNvPr id="12" name="TextBox 11"/>
          <p:cNvSpPr txBox="1"/>
          <p:nvPr/>
        </p:nvSpPr>
        <p:spPr>
          <a:xfrm>
            <a:off x="404195" y="1138228"/>
            <a:ext cx="7063405" cy="646331"/>
          </a:xfrm>
          <a:prstGeom prst="rect">
            <a:avLst/>
          </a:prstGeom>
          <a:noFill/>
        </p:spPr>
        <p:txBody>
          <a:bodyPr wrap="square" rtlCol="0">
            <a:spAutoFit/>
          </a:bodyPr>
          <a:lstStyle/>
          <a:p>
            <a:r>
              <a:rPr lang="en-GB" dirty="0" smtClean="0">
                <a:latin typeface="Gill Sans MT" panose="020B0502020104020203" pitchFamily="34" charset="0"/>
              </a:rPr>
              <a:t>Transitioning is when a person takes steps to socially and /or physically feel more aligned with their gender identity.</a:t>
            </a:r>
            <a:endParaRPr lang="en-GB" dirty="0">
              <a:latin typeface="Gill Sans MT" panose="020B0502020104020203" pitchFamily="34" charset="0"/>
            </a:endParaRPr>
          </a:p>
        </p:txBody>
      </p:sp>
      <p:sp>
        <p:nvSpPr>
          <p:cNvPr id="5" name="Left Arrow 4"/>
          <p:cNvSpPr/>
          <p:nvPr/>
        </p:nvSpPr>
        <p:spPr>
          <a:xfrm rot="19746674">
            <a:off x="4236720" y="2783840"/>
            <a:ext cx="1076960" cy="69088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Left Arrow 12"/>
          <p:cNvSpPr/>
          <p:nvPr/>
        </p:nvSpPr>
        <p:spPr>
          <a:xfrm rot="11966219">
            <a:off x="4367822" y="3784879"/>
            <a:ext cx="1076960" cy="69088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Left Arrow 13"/>
          <p:cNvSpPr/>
          <p:nvPr/>
        </p:nvSpPr>
        <p:spPr>
          <a:xfrm rot="19746674">
            <a:off x="4294337" y="4862708"/>
            <a:ext cx="1076960" cy="69088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9234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3120323" y="494460"/>
            <a:ext cx="6160169" cy="584775"/>
          </a:xfrm>
          <a:prstGeom prst="rect">
            <a:avLst/>
          </a:prstGeom>
          <a:noFill/>
        </p:spPr>
        <p:txBody>
          <a:bodyPr wrap="square" rtlCol="0">
            <a:spAutoFit/>
          </a:bodyPr>
          <a:lstStyle/>
          <a:p>
            <a:r>
              <a:rPr lang="en-GB" sz="3200" b="1" dirty="0" smtClean="0">
                <a:solidFill>
                  <a:srgbClr val="002B5C"/>
                </a:solidFill>
                <a:latin typeface="Gill Sans MT" panose="020B0502020104020203" pitchFamily="34" charset="0"/>
              </a:rPr>
              <a:t>Gender dysphoria</a:t>
            </a:r>
            <a:endParaRPr lang="en-GB" sz="3200" b="1" dirty="0">
              <a:solidFill>
                <a:srgbClr val="002B5C"/>
              </a:solidFill>
              <a:latin typeface="Gill Sans MT" panose="020B0502020104020203" pitchFamily="34" charset="0"/>
            </a:endParaRPr>
          </a:p>
        </p:txBody>
      </p:sp>
      <p:sp>
        <p:nvSpPr>
          <p:cNvPr id="4" name="TextBox 3"/>
          <p:cNvSpPr txBox="1"/>
          <p:nvPr/>
        </p:nvSpPr>
        <p:spPr>
          <a:xfrm>
            <a:off x="733926" y="1910080"/>
            <a:ext cx="4772794" cy="4401205"/>
          </a:xfrm>
          <a:prstGeom prst="rect">
            <a:avLst/>
          </a:prstGeom>
          <a:noFill/>
        </p:spPr>
        <p:txBody>
          <a:bodyPr wrap="square" rtlCol="0">
            <a:spAutoFit/>
          </a:bodyPr>
          <a:lstStyle/>
          <a:p>
            <a:r>
              <a:rPr lang="en-GB" sz="2000" dirty="0" smtClean="0">
                <a:latin typeface="Gill Sans MT" panose="020B0502020104020203" pitchFamily="34" charset="0"/>
              </a:rPr>
              <a:t>Gender dysphoria is an intense discomfort or distress a trans or gender diverse person may feel about their physical attributes and about how they are gendered by other people.</a:t>
            </a:r>
          </a:p>
          <a:p>
            <a:endParaRPr lang="en-GB" sz="2000" dirty="0">
              <a:latin typeface="Gill Sans MT" panose="020B0502020104020203" pitchFamily="34" charset="0"/>
            </a:endParaRPr>
          </a:p>
          <a:p>
            <a:r>
              <a:rPr lang="en-GB" sz="2000" dirty="0" smtClean="0">
                <a:latin typeface="Gill Sans MT" panose="020B0502020104020203" pitchFamily="34" charset="0"/>
              </a:rPr>
              <a:t>This discomfort or distress is often characterised as a mismatch between physical sex and gender identity.</a:t>
            </a:r>
          </a:p>
          <a:p>
            <a:endParaRPr lang="en-GB" sz="2000" dirty="0">
              <a:latin typeface="Gill Sans MT" panose="020B0502020104020203" pitchFamily="34" charset="0"/>
            </a:endParaRPr>
          </a:p>
          <a:p>
            <a:r>
              <a:rPr lang="en-GB" sz="2000" dirty="0" smtClean="0">
                <a:latin typeface="Gill Sans MT" panose="020B0502020104020203" pitchFamily="34" charset="0"/>
              </a:rPr>
              <a:t>‘Gender dysphoria’ is currently the clinical diagnosis given to trans and gender diverse people seeking medical treatment.</a:t>
            </a:r>
          </a:p>
        </p:txBody>
      </p:sp>
      <p:pic>
        <p:nvPicPr>
          <p:cNvPr id="1026" name="Picture 2" descr="Image result for gender confu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9759" y="2612488"/>
            <a:ext cx="3599815" cy="2688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669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3745831" y="461108"/>
            <a:ext cx="6160169" cy="584775"/>
          </a:xfrm>
          <a:prstGeom prst="rect">
            <a:avLst/>
          </a:prstGeom>
          <a:noFill/>
        </p:spPr>
        <p:txBody>
          <a:bodyPr wrap="square" rtlCol="0">
            <a:spAutoFit/>
          </a:bodyPr>
          <a:lstStyle/>
          <a:p>
            <a:r>
              <a:rPr lang="en-GB" sz="3200" b="1" dirty="0" smtClean="0">
                <a:solidFill>
                  <a:srgbClr val="002B5C"/>
                </a:solidFill>
                <a:latin typeface="Gill Sans MT" panose="020B0502020104020203" pitchFamily="34" charset="0"/>
              </a:rPr>
              <a:t>Pronouns</a:t>
            </a:r>
            <a:endParaRPr lang="en-GB" sz="3200" b="1" dirty="0">
              <a:solidFill>
                <a:srgbClr val="002B5C"/>
              </a:solidFill>
              <a:latin typeface="Gill Sans MT" panose="020B0502020104020203"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41115"/>
            <a:ext cx="9906000" cy="3916885"/>
          </a:xfrm>
          <a:prstGeom prst="rect">
            <a:avLst/>
          </a:prstGeom>
        </p:spPr>
      </p:pic>
      <p:sp>
        <p:nvSpPr>
          <p:cNvPr id="4" name="TextBox 3"/>
          <p:cNvSpPr txBox="1"/>
          <p:nvPr/>
        </p:nvSpPr>
        <p:spPr>
          <a:xfrm>
            <a:off x="1791629" y="6146804"/>
            <a:ext cx="5826759" cy="400110"/>
          </a:xfrm>
          <a:prstGeom prst="rect">
            <a:avLst/>
          </a:prstGeom>
          <a:solidFill>
            <a:schemeClr val="bg1"/>
          </a:solidFill>
        </p:spPr>
        <p:txBody>
          <a:bodyPr wrap="square" rtlCol="0">
            <a:spAutoFit/>
          </a:bodyPr>
          <a:lstStyle/>
          <a:p>
            <a:r>
              <a:rPr lang="en-GB" sz="2000" dirty="0" smtClean="0">
                <a:latin typeface="Gill Sans MT" panose="020B0502020104020203" pitchFamily="34" charset="0"/>
              </a:rPr>
              <a:t>Take time to learn and use people’s correct pronouns.</a:t>
            </a:r>
            <a:endParaRPr lang="en-GB" sz="2000" dirty="0">
              <a:latin typeface="Gill Sans MT" panose="020B0502020104020203" pitchFamily="34" charset="0"/>
            </a:endParaRPr>
          </a:p>
        </p:txBody>
      </p:sp>
      <p:grpSp>
        <p:nvGrpSpPr>
          <p:cNvPr id="5" name="Group 4"/>
          <p:cNvGrpSpPr/>
          <p:nvPr/>
        </p:nvGrpSpPr>
        <p:grpSpPr>
          <a:xfrm>
            <a:off x="474187" y="4075406"/>
            <a:ext cx="2204870" cy="1638580"/>
            <a:chOff x="248846" y="4426065"/>
            <a:chExt cx="2204870" cy="163858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92764">
              <a:off x="248846" y="4426065"/>
              <a:ext cx="2204870" cy="1638580"/>
            </a:xfrm>
            <a:prstGeom prst="rect">
              <a:avLst/>
            </a:prstGeom>
          </p:spPr>
        </p:pic>
        <p:sp>
          <p:nvSpPr>
            <p:cNvPr id="9" name="TextBox 8"/>
            <p:cNvSpPr txBox="1"/>
            <p:nvPr/>
          </p:nvSpPr>
          <p:spPr>
            <a:xfrm rot="20267543">
              <a:off x="855446" y="4918582"/>
              <a:ext cx="991670" cy="369332"/>
            </a:xfrm>
            <a:prstGeom prst="rect">
              <a:avLst/>
            </a:prstGeom>
            <a:noFill/>
          </p:spPr>
          <p:txBody>
            <a:bodyPr wrap="square" rtlCol="0">
              <a:spAutoFit/>
            </a:bodyPr>
            <a:lstStyle/>
            <a:p>
              <a:r>
                <a:rPr lang="en-GB" dirty="0" smtClean="0">
                  <a:latin typeface="BatangChe" panose="02030609000101010101" pitchFamily="49" charset="-127"/>
                  <a:ea typeface="BatangChe" panose="02030609000101010101" pitchFamily="49" charset="-127"/>
                </a:rPr>
                <a:t>Matson</a:t>
              </a:r>
              <a:endParaRPr lang="en-GB" dirty="0">
                <a:latin typeface="BatangChe" panose="02030609000101010101" pitchFamily="49" charset="-127"/>
                <a:ea typeface="BatangChe" panose="02030609000101010101" pitchFamily="49" charset="-127"/>
              </a:endParaRPr>
            </a:p>
          </p:txBody>
        </p:sp>
        <p:sp>
          <p:nvSpPr>
            <p:cNvPr id="10" name="TextBox 9"/>
            <p:cNvSpPr txBox="1"/>
            <p:nvPr/>
          </p:nvSpPr>
          <p:spPr>
            <a:xfrm rot="20245221">
              <a:off x="975361" y="5440360"/>
              <a:ext cx="1127760" cy="369332"/>
            </a:xfrm>
            <a:prstGeom prst="rect">
              <a:avLst/>
            </a:prstGeom>
            <a:noFill/>
          </p:spPr>
          <p:txBody>
            <a:bodyPr wrap="square" rtlCol="0">
              <a:spAutoFit/>
            </a:bodyPr>
            <a:lstStyle/>
            <a:p>
              <a:r>
                <a:rPr lang="en-GB" dirty="0" smtClean="0">
                  <a:latin typeface="BatangChe" panose="02030609000101010101" pitchFamily="49" charset="-127"/>
                  <a:ea typeface="BatangChe" panose="02030609000101010101" pitchFamily="49" charset="-127"/>
                </a:rPr>
                <a:t>He / Him</a:t>
              </a:r>
              <a:endParaRPr lang="en-GB" dirty="0">
                <a:latin typeface="BatangChe" panose="02030609000101010101" pitchFamily="49" charset="-127"/>
                <a:ea typeface="BatangChe" panose="02030609000101010101" pitchFamily="49" charset="-127"/>
              </a:endParaRPr>
            </a:p>
          </p:txBody>
        </p:sp>
      </p:grpSp>
      <p:sp>
        <p:nvSpPr>
          <p:cNvPr id="11" name="TextBox 10"/>
          <p:cNvSpPr txBox="1"/>
          <p:nvPr/>
        </p:nvSpPr>
        <p:spPr>
          <a:xfrm>
            <a:off x="322521" y="1406053"/>
            <a:ext cx="9260958" cy="1200329"/>
          </a:xfrm>
          <a:prstGeom prst="rect">
            <a:avLst/>
          </a:prstGeom>
          <a:noFill/>
        </p:spPr>
        <p:txBody>
          <a:bodyPr wrap="square" rtlCol="0">
            <a:spAutoFit/>
          </a:bodyPr>
          <a:lstStyle/>
          <a:p>
            <a:r>
              <a:rPr lang="en-GB" dirty="0" smtClean="0">
                <a:latin typeface="Gill Sans MT" panose="020B0502020104020203" pitchFamily="34" charset="0"/>
              </a:rPr>
              <a:t>Pronouns are the terms we use to refer to each other, such as:</a:t>
            </a:r>
          </a:p>
          <a:p>
            <a:endParaRPr lang="en-GB" dirty="0">
              <a:latin typeface="Gill Sans MT" panose="020B0502020104020203" pitchFamily="34" charset="0"/>
            </a:endParaRPr>
          </a:p>
          <a:p>
            <a:r>
              <a:rPr lang="en-GB" b="1" dirty="0" smtClean="0">
                <a:latin typeface="Gill Sans MT" panose="020B0502020104020203" pitchFamily="34" charset="0"/>
              </a:rPr>
              <a:t>He / Him / His	</a:t>
            </a:r>
            <a:r>
              <a:rPr lang="en-GB" dirty="0" smtClean="0">
                <a:latin typeface="Gill Sans MT" panose="020B0502020104020203" pitchFamily="34" charset="0"/>
              </a:rPr>
              <a:t>	</a:t>
            </a:r>
            <a:r>
              <a:rPr lang="en-GB" b="1" dirty="0" smtClean="0">
                <a:latin typeface="Gill Sans MT" panose="020B0502020104020203" pitchFamily="34" charset="0"/>
              </a:rPr>
              <a:t>She / Her / Hers</a:t>
            </a:r>
            <a:r>
              <a:rPr lang="en-GB" dirty="0" smtClean="0">
                <a:latin typeface="Gill Sans MT" panose="020B0502020104020203" pitchFamily="34" charset="0"/>
              </a:rPr>
              <a:t>		</a:t>
            </a:r>
            <a:r>
              <a:rPr lang="en-GB" b="1" dirty="0" smtClean="0">
                <a:latin typeface="Gill Sans MT" panose="020B0502020104020203" pitchFamily="34" charset="0"/>
              </a:rPr>
              <a:t>They / Them / Theirs		</a:t>
            </a:r>
            <a:r>
              <a:rPr lang="en-GB" b="1" dirty="0" err="1" smtClean="0">
                <a:latin typeface="Gill Sans MT" panose="020B0502020104020203" pitchFamily="34" charset="0"/>
              </a:rPr>
              <a:t>Ze</a:t>
            </a:r>
            <a:r>
              <a:rPr lang="en-GB" b="1" dirty="0" smtClean="0">
                <a:latin typeface="Gill Sans MT" panose="020B0502020104020203" pitchFamily="34" charset="0"/>
              </a:rPr>
              <a:t>/</a:t>
            </a:r>
            <a:r>
              <a:rPr lang="en-GB" b="1" dirty="0" err="1" smtClean="0">
                <a:latin typeface="Gill Sans MT" panose="020B0502020104020203" pitchFamily="34" charset="0"/>
              </a:rPr>
              <a:t>Hir</a:t>
            </a:r>
            <a:r>
              <a:rPr lang="en-GB" b="1" dirty="0" smtClean="0">
                <a:latin typeface="Gill Sans MT" panose="020B0502020104020203" pitchFamily="34" charset="0"/>
              </a:rPr>
              <a:t>/</a:t>
            </a:r>
            <a:r>
              <a:rPr lang="en-GB" b="1" dirty="0" err="1" smtClean="0">
                <a:latin typeface="Gill Sans MT" panose="020B0502020104020203" pitchFamily="34" charset="0"/>
              </a:rPr>
              <a:t>Hirs</a:t>
            </a:r>
            <a:endParaRPr lang="en-GB" b="1" dirty="0" smtClean="0">
              <a:latin typeface="Gill Sans MT" panose="020B0502020104020203" pitchFamily="34" charset="0"/>
            </a:endParaRPr>
          </a:p>
          <a:p>
            <a:endParaRPr lang="en-GB" dirty="0">
              <a:latin typeface="Gill Sans MT" panose="020B0502020104020203" pitchFamily="34" charset="0"/>
            </a:endParaRPr>
          </a:p>
        </p:txBody>
      </p:sp>
    </p:spTree>
    <p:extLst>
      <p:ext uri="{BB962C8B-B14F-4D97-AF65-F5344CB8AC3E}">
        <p14:creationId xmlns:p14="http://schemas.microsoft.com/office/powerpoint/2010/main" val="2875109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4918" y="553453"/>
            <a:ext cx="6160169" cy="584775"/>
          </a:xfrm>
          <a:prstGeom prst="rect">
            <a:avLst/>
          </a:prstGeom>
          <a:noFill/>
        </p:spPr>
        <p:txBody>
          <a:bodyPr wrap="square" rtlCol="0">
            <a:spAutoFit/>
          </a:bodyPr>
          <a:lstStyle/>
          <a:p>
            <a:r>
              <a:rPr lang="en-GB" sz="3200" b="1" dirty="0" smtClean="0">
                <a:solidFill>
                  <a:srgbClr val="002B5C"/>
                </a:solidFill>
                <a:latin typeface="Gill Sans MT" panose="020B0502020104020203" pitchFamily="34" charset="0"/>
              </a:rPr>
              <a:t>What the law says</a:t>
            </a:r>
            <a:endParaRPr lang="en-GB" sz="3200" b="1" dirty="0">
              <a:solidFill>
                <a:srgbClr val="002B5C"/>
              </a:solidFill>
              <a:latin typeface="Gill Sans MT" panose="020B0502020104020203"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4283529"/>
            <a:ext cx="6553200" cy="2574472"/>
          </a:xfrm>
          <a:prstGeom prst="rect">
            <a:avLst/>
          </a:prstGeom>
        </p:spPr>
      </p:pic>
      <p:sp>
        <p:nvSpPr>
          <p:cNvPr id="4" name="TextBox 3"/>
          <p:cNvSpPr txBox="1"/>
          <p:nvPr/>
        </p:nvSpPr>
        <p:spPr>
          <a:xfrm>
            <a:off x="347846" y="1584960"/>
            <a:ext cx="9395594" cy="2862322"/>
          </a:xfrm>
          <a:prstGeom prst="rect">
            <a:avLst/>
          </a:prstGeom>
          <a:noFill/>
        </p:spPr>
        <p:txBody>
          <a:bodyPr wrap="square" rtlCol="0">
            <a:spAutoFit/>
          </a:bodyPr>
          <a:lstStyle/>
          <a:p>
            <a:r>
              <a:rPr lang="en-GB" sz="2000" dirty="0" smtClean="0">
                <a:latin typeface="Gill Sans MT" panose="020B0502020104020203" pitchFamily="34" charset="0"/>
              </a:rPr>
              <a:t>The main legislation for the education sectors is the Equality Act 2010.  The Act prohibits </a:t>
            </a:r>
            <a:r>
              <a:rPr lang="en-GB" sz="2000" dirty="0">
                <a:latin typeface="Gill Sans MT" panose="020B0502020104020203" pitchFamily="34" charset="0"/>
              </a:rPr>
              <a:t>discrimination on the grounds of the ‘protected characteristic’ of ‘gender reassignment</a:t>
            </a:r>
            <a:r>
              <a:rPr lang="en-GB" sz="2000" dirty="0" smtClean="0">
                <a:latin typeface="Gill Sans MT" panose="020B0502020104020203" pitchFamily="34" charset="0"/>
              </a:rPr>
              <a:t>’, defined as:</a:t>
            </a:r>
          </a:p>
          <a:p>
            <a:r>
              <a:rPr lang="en-GB" sz="2000" dirty="0">
                <a:latin typeface="Gill Sans MT" panose="020B0502020104020203" pitchFamily="34" charset="0"/>
              </a:rPr>
              <a:t> </a:t>
            </a:r>
            <a:endParaRPr lang="en-GB" sz="2000" dirty="0" smtClean="0">
              <a:latin typeface="Gill Sans MT" panose="020B0502020104020203" pitchFamily="34" charset="0"/>
            </a:endParaRPr>
          </a:p>
          <a:p>
            <a:r>
              <a:rPr lang="en-GB" sz="2000" i="1" dirty="0">
                <a:latin typeface="Gill Sans MT" panose="020B0502020104020203" pitchFamily="34" charset="0"/>
              </a:rPr>
              <a:t>A person has the protected characteristic of gender reassignment if the person is proposing to undergo, is undergoing or has undergone a process (or part of a process) for the purpose of reassigning the person's sex by changing physiological or other attributes of sex</a:t>
            </a:r>
            <a:r>
              <a:rPr lang="en-GB" sz="2000" dirty="0">
                <a:latin typeface="Gill Sans MT" panose="020B0502020104020203" pitchFamily="34" charset="0"/>
              </a:rPr>
              <a:t>. </a:t>
            </a:r>
            <a:r>
              <a:rPr lang="en-GB" sz="2000" dirty="0" smtClean="0">
                <a:latin typeface="Gill Sans MT" panose="020B0502020104020203" pitchFamily="34" charset="0"/>
              </a:rPr>
              <a:t>            (</a:t>
            </a:r>
            <a:r>
              <a:rPr lang="en-GB" sz="2000" dirty="0">
                <a:latin typeface="Gill Sans MT" panose="020B0502020104020203" pitchFamily="34" charset="0"/>
              </a:rPr>
              <a:t>Equality Act 2010</a:t>
            </a:r>
            <a:r>
              <a:rPr lang="en-GB" sz="2000" dirty="0" smtClean="0">
                <a:latin typeface="Gill Sans MT" panose="020B0502020104020203" pitchFamily="34" charset="0"/>
              </a:rPr>
              <a:t>)</a:t>
            </a:r>
          </a:p>
          <a:p>
            <a:endParaRPr lang="en-GB" sz="2000" dirty="0">
              <a:latin typeface="Gill Sans MT" panose="020B0502020104020203" pitchFamily="34" charset="0"/>
            </a:endParaRPr>
          </a:p>
        </p:txBody>
      </p:sp>
    </p:spTree>
    <p:extLst>
      <p:ext uri="{BB962C8B-B14F-4D97-AF65-F5344CB8AC3E}">
        <p14:creationId xmlns:p14="http://schemas.microsoft.com/office/powerpoint/2010/main" val="18185802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98899" y="553453"/>
            <a:ext cx="6160169" cy="584775"/>
          </a:xfrm>
          <a:prstGeom prst="rect">
            <a:avLst/>
          </a:prstGeom>
          <a:noFill/>
        </p:spPr>
        <p:txBody>
          <a:bodyPr wrap="square" rtlCol="0">
            <a:spAutoFit/>
          </a:bodyPr>
          <a:lstStyle/>
          <a:p>
            <a:r>
              <a:rPr lang="en-GB" sz="3200" b="1" dirty="0" smtClean="0">
                <a:solidFill>
                  <a:srgbClr val="002B5C"/>
                </a:solidFill>
                <a:latin typeface="Gill Sans MT" panose="020B0502020104020203" pitchFamily="34" charset="0"/>
              </a:rPr>
              <a:t>‘Gender reassignment’..?</a:t>
            </a:r>
            <a:endParaRPr lang="en-GB" sz="3200" b="1" dirty="0">
              <a:solidFill>
                <a:srgbClr val="002B5C"/>
              </a:solidFill>
              <a:latin typeface="Gill Sans MT" panose="020B0502020104020203" pitchFamily="34" charset="0"/>
            </a:endParaRPr>
          </a:p>
        </p:txBody>
      </p:sp>
      <p:sp>
        <p:nvSpPr>
          <p:cNvPr id="4" name="TextBox 3"/>
          <p:cNvSpPr txBox="1"/>
          <p:nvPr/>
        </p:nvSpPr>
        <p:spPr>
          <a:xfrm>
            <a:off x="347846" y="1981200"/>
            <a:ext cx="9202554" cy="4524315"/>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latin typeface="Gill Sans MT" panose="020B0502020104020203" pitchFamily="34" charset="0"/>
              </a:rPr>
              <a:t>‘Under </a:t>
            </a:r>
            <a:r>
              <a:rPr lang="en-GB" sz="2400" dirty="0">
                <a:latin typeface="Gill Sans MT" panose="020B0502020104020203" pitchFamily="34" charset="0"/>
              </a:rPr>
              <a:t>the Act ‘gender reassignment’ is a </a:t>
            </a:r>
            <a:r>
              <a:rPr lang="en-GB" sz="2400" i="1" dirty="0">
                <a:latin typeface="Gill Sans MT" panose="020B0502020104020203" pitchFamily="34" charset="0"/>
              </a:rPr>
              <a:t>personal</a:t>
            </a:r>
            <a:r>
              <a:rPr lang="en-GB" sz="2400" dirty="0">
                <a:latin typeface="Gill Sans MT" panose="020B0502020104020203" pitchFamily="34" charset="0"/>
              </a:rPr>
              <a:t> process, (that is, moving away from one’s birth sex to the preferred gender), rather than a </a:t>
            </a:r>
            <a:r>
              <a:rPr lang="en-GB" sz="2400" i="1" dirty="0">
                <a:latin typeface="Gill Sans MT" panose="020B0502020104020203" pitchFamily="34" charset="0"/>
              </a:rPr>
              <a:t>medical</a:t>
            </a:r>
            <a:r>
              <a:rPr lang="en-GB" sz="2400" dirty="0">
                <a:latin typeface="Gill Sans MT" panose="020B0502020104020203" pitchFamily="34" charset="0"/>
              </a:rPr>
              <a:t> </a:t>
            </a:r>
            <a:r>
              <a:rPr lang="en-GB" sz="2400" dirty="0" smtClean="0">
                <a:latin typeface="Gill Sans MT" panose="020B0502020104020203" pitchFamily="34" charset="0"/>
              </a:rPr>
              <a:t>process’</a:t>
            </a:r>
          </a:p>
          <a:p>
            <a:pPr marL="342900" indent="-342900">
              <a:buFont typeface="Arial" panose="020B0604020202020204" pitchFamily="34" charset="0"/>
              <a:buChar char="•"/>
            </a:pPr>
            <a:r>
              <a:rPr lang="en-GB" sz="2400" dirty="0" smtClean="0">
                <a:latin typeface="Gill Sans MT" panose="020B0502020104020203" pitchFamily="34" charset="0"/>
              </a:rPr>
              <a:t>‘It </a:t>
            </a:r>
            <a:r>
              <a:rPr lang="en-GB" sz="2400" dirty="0">
                <a:latin typeface="Gill Sans MT" panose="020B0502020104020203" pitchFamily="34" charset="0"/>
              </a:rPr>
              <a:t>may include undergoing the medical gender reassignment treatments, but it </a:t>
            </a:r>
            <a:r>
              <a:rPr lang="en-GB" sz="2400" dirty="0" smtClean="0">
                <a:latin typeface="Gill Sans MT" panose="020B0502020104020203" pitchFamily="34" charset="0"/>
              </a:rPr>
              <a:t>does </a:t>
            </a:r>
            <a:r>
              <a:rPr lang="en-GB" sz="2400" dirty="0">
                <a:latin typeface="Gill Sans MT" panose="020B0502020104020203" pitchFamily="34" charset="0"/>
              </a:rPr>
              <a:t>not require someone to undergo medical treatment in order to be </a:t>
            </a:r>
            <a:r>
              <a:rPr lang="en-GB" sz="2400" dirty="0" smtClean="0">
                <a:latin typeface="Gill Sans MT" panose="020B0502020104020203" pitchFamily="34" charset="0"/>
              </a:rPr>
              <a:t>protected’</a:t>
            </a:r>
          </a:p>
          <a:p>
            <a:pPr marL="342900" indent="-342900">
              <a:buClr>
                <a:srgbClr val="002B5C"/>
              </a:buClr>
              <a:buFont typeface="Arial" panose="020B0604020202020204" pitchFamily="34" charset="0"/>
              <a:buChar char="•"/>
            </a:pPr>
            <a:r>
              <a:rPr lang="en-GB" sz="2400" dirty="0" smtClean="0">
                <a:latin typeface="Gill Sans MT" panose="020B0502020104020203" pitchFamily="34" charset="0"/>
              </a:rPr>
              <a:t>‘This </a:t>
            </a:r>
            <a:r>
              <a:rPr lang="en-GB" sz="2400" dirty="0">
                <a:latin typeface="Gill Sans MT" panose="020B0502020104020203" pitchFamily="34" charset="0"/>
              </a:rPr>
              <a:t>broad, non-medical definition is particularly important for gender variant young people […] they may have begun a personal process of changing their gender identity and be moving away from their birth sex. Manifestations of that personal process, such as mode of dress, indicate that a process is in place and they will be protected under the Act.’ </a:t>
            </a:r>
            <a:r>
              <a:rPr lang="en-GB" sz="2000" dirty="0">
                <a:latin typeface="Gill Sans MT" panose="020B0502020104020203" pitchFamily="34" charset="0"/>
              </a:rPr>
              <a:t>(EHRC, 2014: 22)</a:t>
            </a:r>
          </a:p>
        </p:txBody>
      </p:sp>
      <p:sp>
        <p:nvSpPr>
          <p:cNvPr id="6" name="TextBox 5"/>
          <p:cNvSpPr txBox="1"/>
          <p:nvPr/>
        </p:nvSpPr>
        <p:spPr>
          <a:xfrm>
            <a:off x="347846" y="1554480"/>
            <a:ext cx="9202554" cy="646331"/>
          </a:xfrm>
          <a:prstGeom prst="rect">
            <a:avLst/>
          </a:prstGeom>
          <a:noFill/>
        </p:spPr>
        <p:txBody>
          <a:bodyPr wrap="square" rtlCol="0">
            <a:spAutoFit/>
          </a:bodyPr>
          <a:lstStyle/>
          <a:p>
            <a:r>
              <a:rPr lang="en-GB" dirty="0">
                <a:latin typeface="Gill Sans MT" panose="020B0502020104020203" pitchFamily="34" charset="0"/>
              </a:rPr>
              <a:t>As clarified by the Equality and Human Rights Commission’s Technical Guidance for FE and HE: </a:t>
            </a:r>
          </a:p>
          <a:p>
            <a:endParaRPr lang="en-GB" dirty="0"/>
          </a:p>
        </p:txBody>
      </p:sp>
    </p:spTree>
    <p:extLst>
      <p:ext uri="{BB962C8B-B14F-4D97-AF65-F5344CB8AC3E}">
        <p14:creationId xmlns:p14="http://schemas.microsoft.com/office/powerpoint/2010/main" val="4275515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97638" y="576819"/>
            <a:ext cx="6160169" cy="584775"/>
          </a:xfrm>
          <a:prstGeom prst="rect">
            <a:avLst/>
          </a:prstGeom>
          <a:noFill/>
        </p:spPr>
        <p:txBody>
          <a:bodyPr wrap="square" rtlCol="0">
            <a:spAutoFit/>
          </a:bodyPr>
          <a:lstStyle/>
          <a:p>
            <a:r>
              <a:rPr lang="en-GB" sz="3200" b="1" dirty="0" smtClean="0">
                <a:solidFill>
                  <a:srgbClr val="002B5C"/>
                </a:solidFill>
                <a:latin typeface="Gill Sans MT" panose="020B0502020104020203" pitchFamily="34" charset="0"/>
              </a:rPr>
              <a:t>Types of discrimination</a:t>
            </a:r>
            <a:endParaRPr lang="en-GB" sz="3200" b="1" dirty="0">
              <a:solidFill>
                <a:srgbClr val="002B5C"/>
              </a:solidFill>
              <a:latin typeface="Gill Sans MT" panose="020B0502020104020203" pitchFamily="34" charset="0"/>
            </a:endParaRPr>
          </a:p>
        </p:txBody>
      </p:sp>
      <p:sp>
        <p:nvSpPr>
          <p:cNvPr id="4" name="TextBox 3"/>
          <p:cNvSpPr txBox="1"/>
          <p:nvPr/>
        </p:nvSpPr>
        <p:spPr>
          <a:xfrm>
            <a:off x="449446" y="2377440"/>
            <a:ext cx="9456554" cy="3785652"/>
          </a:xfrm>
          <a:prstGeom prst="rect">
            <a:avLst/>
          </a:prstGeom>
          <a:noFill/>
        </p:spPr>
        <p:txBody>
          <a:bodyPr wrap="square" rtlCol="0">
            <a:spAutoFit/>
          </a:bodyPr>
          <a:lstStyle/>
          <a:p>
            <a:pPr marL="342900" lvl="0" indent="-342900">
              <a:buFont typeface="Arial" panose="020B0604020202020204" pitchFamily="34" charset="0"/>
              <a:buChar char="•"/>
            </a:pPr>
            <a:r>
              <a:rPr lang="en-GB" sz="2000" b="1" dirty="0" smtClean="0">
                <a:latin typeface="Gill Sans MT" panose="020B0502020104020203" pitchFamily="34" charset="0"/>
              </a:rPr>
              <a:t>Direct </a:t>
            </a:r>
            <a:r>
              <a:rPr lang="en-GB" sz="2000" b="1" dirty="0">
                <a:latin typeface="Gill Sans MT" panose="020B0502020104020203" pitchFamily="34" charset="0"/>
              </a:rPr>
              <a:t>discrimination </a:t>
            </a:r>
            <a:r>
              <a:rPr lang="en-GB" sz="2000" dirty="0">
                <a:latin typeface="Gill Sans MT" panose="020B0502020104020203" pitchFamily="34" charset="0"/>
              </a:rPr>
              <a:t>– Treating someone with a protected characteristic less favourably than </a:t>
            </a:r>
            <a:r>
              <a:rPr lang="en-GB" sz="2000" dirty="0" smtClean="0">
                <a:latin typeface="Gill Sans MT" panose="020B0502020104020203" pitchFamily="34" charset="0"/>
              </a:rPr>
              <a:t>others;</a:t>
            </a:r>
          </a:p>
          <a:p>
            <a:pPr marL="342900" lvl="0" indent="-342900">
              <a:buClr>
                <a:srgbClr val="002B5C"/>
              </a:buClr>
              <a:buFont typeface="Arial" panose="020B0604020202020204" pitchFamily="34" charset="0"/>
              <a:buChar char="•"/>
            </a:pPr>
            <a:r>
              <a:rPr lang="en-GB" sz="2000" b="1" dirty="0" smtClean="0">
                <a:latin typeface="Gill Sans MT" panose="020B0502020104020203" pitchFamily="34" charset="0"/>
              </a:rPr>
              <a:t>Indirect </a:t>
            </a:r>
            <a:r>
              <a:rPr lang="en-GB" sz="2000" b="1" dirty="0">
                <a:latin typeface="Gill Sans MT" panose="020B0502020104020203" pitchFamily="34" charset="0"/>
              </a:rPr>
              <a:t>discrimination </a:t>
            </a:r>
            <a:r>
              <a:rPr lang="en-GB" sz="2000" dirty="0">
                <a:latin typeface="Gill Sans MT" panose="020B0502020104020203" pitchFamily="34" charset="0"/>
              </a:rPr>
              <a:t>– Putting rules or arrangements in place that apply to everyone, but that put someone with a protected characteristic at an unfair </a:t>
            </a:r>
            <a:r>
              <a:rPr lang="en-GB" sz="2000" dirty="0" smtClean="0">
                <a:latin typeface="Gill Sans MT" panose="020B0502020104020203" pitchFamily="34" charset="0"/>
              </a:rPr>
              <a:t>disadvantage;</a:t>
            </a:r>
          </a:p>
          <a:p>
            <a:pPr marL="342900" lvl="0" indent="-342900">
              <a:buFont typeface="Arial" panose="020B0604020202020204" pitchFamily="34" charset="0"/>
              <a:buChar char="•"/>
            </a:pPr>
            <a:r>
              <a:rPr lang="en-GB" sz="2000" b="1" dirty="0" smtClean="0">
                <a:latin typeface="Gill Sans MT" panose="020B0502020104020203" pitchFamily="34" charset="0"/>
              </a:rPr>
              <a:t>Harassment</a:t>
            </a:r>
            <a:r>
              <a:rPr lang="en-GB" sz="2000" dirty="0" smtClean="0">
                <a:latin typeface="Gill Sans MT" panose="020B0502020104020203" pitchFamily="34" charset="0"/>
              </a:rPr>
              <a:t> </a:t>
            </a:r>
            <a:r>
              <a:rPr lang="en-GB" sz="2000" dirty="0">
                <a:latin typeface="Gill Sans MT" panose="020B0502020104020203" pitchFamily="34" charset="0"/>
              </a:rPr>
              <a:t>– Unwanted behaviour linked to a protected characteristic that violates someone’s dignity or creates an offensive environment for </a:t>
            </a:r>
            <a:r>
              <a:rPr lang="en-GB" sz="2000" dirty="0" smtClean="0">
                <a:latin typeface="Gill Sans MT" panose="020B0502020104020203" pitchFamily="34" charset="0"/>
              </a:rPr>
              <a:t>them;</a:t>
            </a:r>
          </a:p>
          <a:p>
            <a:pPr marL="342900" lvl="0" indent="-342900">
              <a:buFont typeface="Arial" panose="020B0604020202020204" pitchFamily="34" charset="0"/>
              <a:buChar char="•"/>
            </a:pPr>
            <a:r>
              <a:rPr lang="en-GB" sz="2000" b="1" dirty="0" smtClean="0">
                <a:latin typeface="Gill Sans MT" panose="020B0502020104020203" pitchFamily="34" charset="0"/>
              </a:rPr>
              <a:t>Victimisation</a:t>
            </a:r>
            <a:r>
              <a:rPr lang="en-GB" sz="2000" dirty="0" smtClean="0">
                <a:latin typeface="Gill Sans MT" panose="020B0502020104020203" pitchFamily="34" charset="0"/>
              </a:rPr>
              <a:t> </a:t>
            </a:r>
            <a:r>
              <a:rPr lang="en-GB" sz="2000" dirty="0">
                <a:latin typeface="Gill Sans MT" panose="020B0502020104020203" pitchFamily="34" charset="0"/>
              </a:rPr>
              <a:t>– Treating someone unfairly because they’ve complained about discrimination or harassment</a:t>
            </a:r>
            <a:r>
              <a:rPr lang="en-GB" sz="2000" dirty="0" smtClean="0">
                <a:latin typeface="Gill Sans MT" panose="020B0502020104020203" pitchFamily="34" charset="0"/>
              </a:rPr>
              <a:t>.</a:t>
            </a:r>
          </a:p>
          <a:p>
            <a:pPr marL="342900" lvl="0" indent="-342900">
              <a:buFont typeface="Arial" panose="020B0604020202020204" pitchFamily="34" charset="0"/>
              <a:buChar char="•"/>
            </a:pPr>
            <a:endParaRPr lang="en-GB" sz="2000" dirty="0">
              <a:latin typeface="Gill Sans MT" panose="020B0502020104020203" pitchFamily="34" charset="0"/>
            </a:endParaRPr>
          </a:p>
          <a:p>
            <a:pPr lvl="0"/>
            <a:r>
              <a:rPr lang="en-GB" sz="2000" dirty="0" smtClean="0">
                <a:latin typeface="Gill Sans MT" panose="020B0502020104020203" pitchFamily="34" charset="0"/>
              </a:rPr>
              <a:t>This also covers those who are </a:t>
            </a:r>
            <a:r>
              <a:rPr lang="en-GB" sz="2000" i="1" dirty="0" smtClean="0">
                <a:latin typeface="Gill Sans MT" panose="020B0502020104020203" pitchFamily="34" charset="0"/>
              </a:rPr>
              <a:t>perceived as </a:t>
            </a:r>
            <a:r>
              <a:rPr lang="en-GB" sz="2000" dirty="0" smtClean="0">
                <a:latin typeface="Gill Sans MT" panose="020B0502020104020203" pitchFamily="34" charset="0"/>
              </a:rPr>
              <a:t>having a certain protected characteristic and those who are </a:t>
            </a:r>
            <a:r>
              <a:rPr lang="en-GB" sz="2000" i="1" dirty="0" smtClean="0">
                <a:latin typeface="Gill Sans MT" panose="020B0502020104020203" pitchFamily="34" charset="0"/>
              </a:rPr>
              <a:t>associated with </a:t>
            </a:r>
            <a:r>
              <a:rPr lang="en-GB" sz="2000" dirty="0" smtClean="0">
                <a:latin typeface="Gill Sans MT" panose="020B0502020104020203" pitchFamily="34" charset="0"/>
              </a:rPr>
              <a:t>a person with a protected characteristic.</a:t>
            </a:r>
            <a:endParaRPr lang="en-GB" sz="2000" dirty="0">
              <a:latin typeface="Gill Sans MT" panose="020B0502020104020203"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6494" y="576819"/>
            <a:ext cx="1695450" cy="1695450"/>
          </a:xfrm>
          <a:prstGeom prst="rect">
            <a:avLst/>
          </a:prstGeom>
        </p:spPr>
      </p:pic>
      <p:sp>
        <p:nvSpPr>
          <p:cNvPr id="6" name="TextBox 5"/>
          <p:cNvSpPr txBox="1"/>
          <p:nvPr/>
        </p:nvSpPr>
        <p:spPr>
          <a:xfrm>
            <a:off x="345440" y="1524288"/>
            <a:ext cx="5486400" cy="923330"/>
          </a:xfrm>
          <a:prstGeom prst="rect">
            <a:avLst/>
          </a:prstGeom>
          <a:noFill/>
        </p:spPr>
        <p:txBody>
          <a:bodyPr wrap="square" rtlCol="0">
            <a:spAutoFit/>
          </a:bodyPr>
          <a:lstStyle/>
          <a:p>
            <a:r>
              <a:rPr lang="en-GB" dirty="0">
                <a:latin typeface="Gill Sans MT" panose="020B0502020104020203" pitchFamily="34" charset="0"/>
              </a:rPr>
              <a:t>The Equality Act 2010 sets out four main categories of discrimination:</a:t>
            </a:r>
          </a:p>
          <a:p>
            <a:endParaRPr lang="en-GB" dirty="0"/>
          </a:p>
        </p:txBody>
      </p:sp>
    </p:spTree>
    <p:extLst>
      <p:ext uri="{BB962C8B-B14F-4D97-AF65-F5344CB8AC3E}">
        <p14:creationId xmlns:p14="http://schemas.microsoft.com/office/powerpoint/2010/main" val="23066868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81914" y="623602"/>
            <a:ext cx="3009524" cy="5990476"/>
          </a:xfrm>
          <a:prstGeom prst="rect">
            <a:avLst/>
          </a:prstGeom>
          <a:noFill/>
          <a:ln>
            <a:noFill/>
          </a:ln>
        </p:spPr>
      </p:pic>
      <p:sp>
        <p:nvSpPr>
          <p:cNvPr id="3" name="TextBox 2"/>
          <p:cNvSpPr txBox="1"/>
          <p:nvPr/>
        </p:nvSpPr>
        <p:spPr>
          <a:xfrm>
            <a:off x="261132" y="3867615"/>
            <a:ext cx="2574757" cy="2031325"/>
          </a:xfrm>
          <a:prstGeom prst="rect">
            <a:avLst/>
          </a:prstGeom>
          <a:noFill/>
        </p:spPr>
        <p:txBody>
          <a:bodyPr wrap="square" rtlCol="0">
            <a:spAutoFit/>
          </a:bodyPr>
          <a:lstStyle/>
          <a:p>
            <a:r>
              <a:rPr lang="en-GB" b="1" dirty="0" smtClean="0">
                <a:solidFill>
                  <a:srgbClr val="002B5C"/>
                </a:solidFill>
                <a:latin typeface="Gill Sans MT" panose="020B0502020104020203" pitchFamily="34" charset="0"/>
              </a:rPr>
              <a:t>Gender Expression:</a:t>
            </a:r>
          </a:p>
          <a:p>
            <a:r>
              <a:rPr lang="en-GB" dirty="0" smtClean="0">
                <a:latin typeface="Gill Sans MT" panose="020B0502020104020203" pitchFamily="34" charset="0"/>
              </a:rPr>
              <a:t>How people present themselves.</a:t>
            </a:r>
          </a:p>
          <a:p>
            <a:r>
              <a:rPr lang="en-GB" dirty="0" smtClean="0">
                <a:latin typeface="Gill Sans MT" panose="020B0502020104020203" pitchFamily="34" charset="0"/>
              </a:rPr>
              <a:t>People might present as feminine, masculine, neutral or a combination, and this may vary.</a:t>
            </a:r>
            <a:endParaRPr lang="en-GB" dirty="0">
              <a:latin typeface="Gill Sans MT" panose="020B0502020104020203" pitchFamily="34" charset="0"/>
            </a:endParaRPr>
          </a:p>
        </p:txBody>
      </p:sp>
      <p:cxnSp>
        <p:nvCxnSpPr>
          <p:cNvPr id="6" name="Straight Arrow Connector 5"/>
          <p:cNvCxnSpPr/>
          <p:nvPr/>
        </p:nvCxnSpPr>
        <p:spPr>
          <a:xfrm flipV="1">
            <a:off x="2255520" y="3533575"/>
            <a:ext cx="926394" cy="337385"/>
          </a:xfrm>
          <a:prstGeom prst="straightConnector1">
            <a:avLst/>
          </a:prstGeom>
          <a:ln>
            <a:solidFill>
              <a:srgbClr val="002B5C"/>
            </a:solidFill>
            <a:tailEnd type="triangle"/>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307156" y="1679450"/>
            <a:ext cx="2942924" cy="1477328"/>
          </a:xfrm>
          <a:prstGeom prst="rect">
            <a:avLst/>
          </a:prstGeom>
          <a:noFill/>
        </p:spPr>
        <p:txBody>
          <a:bodyPr wrap="square" rtlCol="0">
            <a:spAutoFit/>
          </a:bodyPr>
          <a:lstStyle/>
          <a:p>
            <a:r>
              <a:rPr lang="en-GB" b="1" dirty="0" smtClean="0">
                <a:solidFill>
                  <a:srgbClr val="002B5C"/>
                </a:solidFill>
                <a:latin typeface="Gill Sans MT" panose="020B0502020104020203" pitchFamily="34" charset="0"/>
              </a:rPr>
              <a:t>Gender Identity:</a:t>
            </a:r>
          </a:p>
          <a:p>
            <a:r>
              <a:rPr lang="en-GB" dirty="0" smtClean="0">
                <a:latin typeface="Gill Sans MT" panose="020B0502020104020203" pitchFamily="34" charset="0"/>
              </a:rPr>
              <a:t>How people interpret and view themselves, within the context of wider society    and culture.</a:t>
            </a:r>
          </a:p>
        </p:txBody>
      </p:sp>
      <p:cxnSp>
        <p:nvCxnSpPr>
          <p:cNvPr id="30" name="Straight Connector 29"/>
          <p:cNvCxnSpPr/>
          <p:nvPr/>
        </p:nvCxnSpPr>
        <p:spPr>
          <a:xfrm flipV="1">
            <a:off x="3189498" y="1980331"/>
            <a:ext cx="817018" cy="1476900"/>
          </a:xfrm>
          <a:prstGeom prst="line">
            <a:avLst/>
          </a:prstGeom>
          <a:ln w="38100">
            <a:solidFill>
              <a:schemeClr val="accent2">
                <a:lumMod val="75000"/>
              </a:schemeClr>
            </a:solidFill>
            <a:prstDash val="lgDash"/>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3910263" y="3741821"/>
            <a:ext cx="0" cy="2711116"/>
          </a:xfrm>
          <a:prstGeom prst="line">
            <a:avLst/>
          </a:prstGeom>
          <a:ln w="38100">
            <a:solidFill>
              <a:schemeClr val="accent2">
                <a:lumMod val="75000"/>
              </a:schemeClr>
            </a:solidFill>
            <a:prstDash val="lgDash"/>
          </a:ln>
        </p:spPr>
        <p:style>
          <a:lnRef idx="2">
            <a:schemeClr val="accent1"/>
          </a:lnRef>
          <a:fillRef idx="0">
            <a:schemeClr val="accent1"/>
          </a:fillRef>
          <a:effectRef idx="1">
            <a:schemeClr val="accent1"/>
          </a:effectRef>
          <a:fontRef idx="minor">
            <a:schemeClr val="tx1"/>
          </a:fontRef>
        </p:style>
      </p:cxnSp>
      <p:sp>
        <p:nvSpPr>
          <p:cNvPr id="42" name="Freeform 41"/>
          <p:cNvSpPr/>
          <p:nvPr/>
        </p:nvSpPr>
        <p:spPr>
          <a:xfrm>
            <a:off x="3042861" y="3678670"/>
            <a:ext cx="826471" cy="493171"/>
          </a:xfrm>
          <a:custGeom>
            <a:avLst/>
            <a:gdLst>
              <a:gd name="connsiteX0" fmla="*/ 25192 w 826471"/>
              <a:gd name="connsiteY0" fmla="*/ 63151 h 493171"/>
              <a:gd name="connsiteX1" fmla="*/ 49255 w 826471"/>
              <a:gd name="connsiteY1" fmla="*/ 315814 h 493171"/>
              <a:gd name="connsiteX2" fmla="*/ 470360 w 826471"/>
              <a:gd name="connsiteY2" fmla="*/ 484256 h 493171"/>
              <a:gd name="connsiteX3" fmla="*/ 795213 w 826471"/>
              <a:gd name="connsiteY3" fmla="*/ 39088 h 493171"/>
              <a:gd name="connsiteX4" fmla="*/ 795213 w 826471"/>
              <a:gd name="connsiteY4" fmla="*/ 51119 h 49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471" h="493171">
                <a:moveTo>
                  <a:pt x="25192" y="63151"/>
                </a:moveTo>
                <a:cubicBezTo>
                  <a:pt x="126" y="154390"/>
                  <a:pt x="-24940" y="245630"/>
                  <a:pt x="49255" y="315814"/>
                </a:cubicBezTo>
                <a:cubicBezTo>
                  <a:pt x="123450" y="385998"/>
                  <a:pt x="346034" y="530377"/>
                  <a:pt x="470360" y="484256"/>
                </a:cubicBezTo>
                <a:cubicBezTo>
                  <a:pt x="594686" y="438135"/>
                  <a:pt x="741071" y="111277"/>
                  <a:pt x="795213" y="39088"/>
                </a:cubicBezTo>
                <a:cubicBezTo>
                  <a:pt x="849355" y="-33101"/>
                  <a:pt x="822284" y="9009"/>
                  <a:pt x="795213" y="51119"/>
                </a:cubicBezTo>
              </a:path>
            </a:pathLst>
          </a:custGeom>
          <a:noFill/>
          <a:ln w="38100">
            <a:solidFill>
              <a:schemeClr val="accent2">
                <a:lumMod val="75000"/>
              </a:schemeClr>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26" name="Picture 2" descr="Image result for triang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8164" y="4164219"/>
            <a:ext cx="507531" cy="439738"/>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Arrow Connector 23"/>
          <p:cNvCxnSpPr/>
          <p:nvPr/>
        </p:nvCxnSpPr>
        <p:spPr>
          <a:xfrm flipH="1" flipV="1">
            <a:off x="4958864" y="4475747"/>
            <a:ext cx="1682568" cy="336886"/>
          </a:xfrm>
          <a:prstGeom prst="straightConnector1">
            <a:avLst/>
          </a:prstGeom>
          <a:ln>
            <a:solidFill>
              <a:srgbClr val="002B5C"/>
            </a:solidFill>
            <a:tailEnd type="triangle"/>
          </a:ln>
        </p:spPr>
        <p:style>
          <a:lnRef idx="2">
            <a:schemeClr val="dk1"/>
          </a:lnRef>
          <a:fillRef idx="0">
            <a:schemeClr val="dk1"/>
          </a:fillRef>
          <a:effectRef idx="1">
            <a:schemeClr val="dk1"/>
          </a:effectRef>
          <a:fontRef idx="minor">
            <a:schemeClr val="tx1"/>
          </a:fontRef>
        </p:style>
      </p:cxnSp>
      <p:pic>
        <p:nvPicPr>
          <p:cNvPr id="51" name="Picture 5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2297" y="623602"/>
            <a:ext cx="745602" cy="852116"/>
          </a:xfrm>
          <a:prstGeom prst="rect">
            <a:avLst/>
          </a:prstGeom>
        </p:spPr>
      </p:pic>
      <p:cxnSp>
        <p:nvCxnSpPr>
          <p:cNvPr id="15" name="Straight Arrow Connector 14"/>
          <p:cNvCxnSpPr/>
          <p:nvPr/>
        </p:nvCxnSpPr>
        <p:spPr>
          <a:xfrm flipV="1">
            <a:off x="2407920" y="1022684"/>
            <a:ext cx="1896402" cy="862566"/>
          </a:xfrm>
          <a:prstGeom prst="straightConnector1">
            <a:avLst/>
          </a:prstGeom>
          <a:ln>
            <a:solidFill>
              <a:srgbClr val="002B5C"/>
            </a:solidFill>
            <a:tailEnd type="triangle"/>
          </a:ln>
        </p:spPr>
        <p:style>
          <a:lnRef idx="2">
            <a:schemeClr val="dk1"/>
          </a:lnRef>
          <a:fillRef idx="0">
            <a:schemeClr val="dk1"/>
          </a:fillRef>
          <a:effectRef idx="1">
            <a:schemeClr val="dk1"/>
          </a:effectRef>
          <a:fontRef idx="minor">
            <a:schemeClr val="tx1"/>
          </a:fontRef>
        </p:style>
      </p:cxnSp>
      <p:grpSp>
        <p:nvGrpSpPr>
          <p:cNvPr id="4" name="Group 3"/>
          <p:cNvGrpSpPr/>
          <p:nvPr/>
        </p:nvGrpSpPr>
        <p:grpSpPr>
          <a:xfrm>
            <a:off x="6641432" y="4519138"/>
            <a:ext cx="2782618" cy="1933799"/>
            <a:chOff x="6641432" y="4519138"/>
            <a:chExt cx="2782618" cy="1933799"/>
          </a:xfrm>
        </p:grpSpPr>
        <p:sp>
          <p:nvSpPr>
            <p:cNvPr id="27" name="TextBox 26"/>
            <p:cNvSpPr txBox="1"/>
            <p:nvPr/>
          </p:nvSpPr>
          <p:spPr>
            <a:xfrm>
              <a:off x="6641432" y="4698611"/>
              <a:ext cx="2574757" cy="1754326"/>
            </a:xfrm>
            <a:prstGeom prst="rect">
              <a:avLst/>
            </a:prstGeom>
            <a:noFill/>
          </p:spPr>
          <p:txBody>
            <a:bodyPr wrap="square" rtlCol="0">
              <a:spAutoFit/>
            </a:bodyPr>
            <a:lstStyle/>
            <a:p>
              <a:r>
                <a:rPr lang="en-GB" b="1" dirty="0" smtClean="0">
                  <a:solidFill>
                    <a:srgbClr val="002B5C"/>
                  </a:solidFill>
                  <a:latin typeface="Gill Sans MT" panose="020B0502020104020203" pitchFamily="34" charset="0"/>
                </a:rPr>
                <a:t>Sex: </a:t>
              </a:r>
              <a:r>
                <a:rPr lang="en-GB" dirty="0" smtClean="0">
                  <a:latin typeface="Gill Sans MT" panose="020B0502020104020203" pitchFamily="34" charset="0"/>
                </a:rPr>
                <a:t>The biological characteristics of a person’s body, i.e.         organs and DNA.</a:t>
              </a:r>
            </a:p>
            <a:p>
              <a:r>
                <a:rPr lang="en-GB" dirty="0" smtClean="0">
                  <a:latin typeface="Gill Sans MT" panose="020B0502020104020203" pitchFamily="34" charset="0"/>
                </a:rPr>
                <a:t>Usually this is male, female, or intersex. </a:t>
              </a:r>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092064" flipH="1">
              <a:off x="8882562" y="4519138"/>
              <a:ext cx="541488" cy="1282275"/>
            </a:xfrm>
            <a:prstGeom prst="rect">
              <a:avLst/>
            </a:prstGeom>
          </p:spPr>
        </p:pic>
      </p:grpSp>
      <p:sp>
        <p:nvSpPr>
          <p:cNvPr id="20" name="Cloud 19"/>
          <p:cNvSpPr/>
          <p:nvPr/>
        </p:nvSpPr>
        <p:spPr>
          <a:xfrm>
            <a:off x="6365644" y="2019700"/>
            <a:ext cx="3126329" cy="2017021"/>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sp>
        <p:nvSpPr>
          <p:cNvPr id="5" name="TextBox 4"/>
          <p:cNvSpPr txBox="1"/>
          <p:nvPr/>
        </p:nvSpPr>
        <p:spPr>
          <a:xfrm>
            <a:off x="4509728" y="101756"/>
            <a:ext cx="3437108" cy="584775"/>
          </a:xfrm>
          <a:prstGeom prst="rect">
            <a:avLst/>
          </a:prstGeom>
          <a:noFill/>
        </p:spPr>
        <p:txBody>
          <a:bodyPr wrap="square" rtlCol="0">
            <a:spAutoFit/>
          </a:bodyPr>
          <a:lstStyle/>
          <a:p>
            <a:r>
              <a:rPr lang="en-GB" sz="3200" b="1" dirty="0" smtClean="0">
                <a:solidFill>
                  <a:srgbClr val="002B5C"/>
                </a:solidFill>
                <a:latin typeface="Gill Sans MT" panose="020B0502020104020203"/>
              </a:rPr>
              <a:t>What is gender?</a:t>
            </a:r>
            <a:endParaRPr lang="en-GB" sz="3200" b="1" dirty="0">
              <a:solidFill>
                <a:srgbClr val="002B5C"/>
              </a:solidFill>
              <a:latin typeface="Gill Sans MT" panose="020B0502020104020203"/>
            </a:endParaRPr>
          </a:p>
        </p:txBody>
      </p:sp>
      <p:sp>
        <p:nvSpPr>
          <p:cNvPr id="19" name="TextBox 18"/>
          <p:cNvSpPr txBox="1"/>
          <p:nvPr/>
        </p:nvSpPr>
        <p:spPr>
          <a:xfrm rot="21237257">
            <a:off x="6647446" y="2409874"/>
            <a:ext cx="2562727" cy="1200329"/>
          </a:xfrm>
          <a:prstGeom prst="rect">
            <a:avLst/>
          </a:prstGeom>
          <a:noFill/>
        </p:spPr>
        <p:txBody>
          <a:bodyPr wrap="square" rtlCol="0">
            <a:spAutoFit/>
          </a:bodyPr>
          <a:lstStyle/>
          <a:p>
            <a:pPr algn="ctr"/>
            <a:r>
              <a:rPr lang="en-GB" b="1" dirty="0" smtClean="0">
                <a:latin typeface="Gill Sans MT" panose="020B0502020104020203" pitchFamily="34" charset="0"/>
              </a:rPr>
              <a:t>A person’s sex, gender identity, and gender expression may vary and not correspond</a:t>
            </a:r>
            <a:endParaRPr lang="en-GB" b="1" dirty="0">
              <a:latin typeface="Gill Sans MT" panose="020B0502020104020203" pitchFamily="34" charset="0"/>
            </a:endParaRPr>
          </a:p>
        </p:txBody>
      </p:sp>
    </p:spTree>
    <p:extLst>
      <p:ext uri="{BB962C8B-B14F-4D97-AF65-F5344CB8AC3E}">
        <p14:creationId xmlns:p14="http://schemas.microsoft.com/office/powerpoint/2010/main" val="38241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42" grpId="0" animBg="1"/>
      <p:bldP spid="20" grpId="0" animBg="1"/>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530110" y="494446"/>
            <a:ext cx="3011685" cy="5992887"/>
          </a:xfrm>
          <a:prstGeom prst="rect">
            <a:avLst/>
          </a:prstGeom>
        </p:spPr>
      </p:pic>
      <p:sp>
        <p:nvSpPr>
          <p:cNvPr id="6" name="TextBox 5"/>
          <p:cNvSpPr txBox="1"/>
          <p:nvPr/>
        </p:nvSpPr>
        <p:spPr>
          <a:xfrm>
            <a:off x="6883592" y="1798320"/>
            <a:ext cx="2839528" cy="3416320"/>
          </a:xfrm>
          <a:prstGeom prst="rect">
            <a:avLst/>
          </a:prstGeom>
          <a:noFill/>
        </p:spPr>
        <p:txBody>
          <a:bodyPr wrap="square" rtlCol="0">
            <a:spAutoFit/>
          </a:bodyPr>
          <a:lstStyle/>
          <a:p>
            <a:r>
              <a:rPr lang="en-GB" b="1" dirty="0" smtClean="0">
                <a:solidFill>
                  <a:srgbClr val="002B5C"/>
                </a:solidFill>
                <a:latin typeface="Gill Sans MT" panose="020B0502020104020203" pitchFamily="34" charset="0"/>
              </a:rPr>
              <a:t>Gender Identity: </a:t>
            </a:r>
          </a:p>
          <a:p>
            <a:r>
              <a:rPr lang="en-GB" dirty="0" smtClean="0">
                <a:latin typeface="Gill Sans MT" panose="020B0502020104020203" pitchFamily="34" charset="0"/>
              </a:rPr>
              <a:t>Gender </a:t>
            </a:r>
            <a:r>
              <a:rPr lang="en-GB" dirty="0">
                <a:latin typeface="Gill Sans MT" panose="020B0502020104020203" pitchFamily="34" charset="0"/>
              </a:rPr>
              <a:t>is how people interpret and view themselves. </a:t>
            </a:r>
            <a:r>
              <a:rPr lang="en-GB" dirty="0" smtClean="0">
                <a:latin typeface="Gill Sans MT" panose="020B0502020104020203" pitchFamily="34" charset="0"/>
              </a:rPr>
              <a:t> A </a:t>
            </a:r>
            <a:r>
              <a:rPr lang="en-GB" dirty="0">
                <a:latin typeface="Gill Sans MT" panose="020B0502020104020203" pitchFamily="34" charset="0"/>
              </a:rPr>
              <a:t>person might identify as the gender they were assigned at birth (cisgender) or they may identify differently (transgender).</a:t>
            </a:r>
          </a:p>
          <a:p>
            <a:endParaRPr lang="en-GB" dirty="0">
              <a:latin typeface="Gill Sans MT" panose="020B0502020104020203" pitchFamily="34" charset="0"/>
            </a:endParaRPr>
          </a:p>
          <a:p>
            <a:endParaRPr lang="en-GB" dirty="0">
              <a:latin typeface="Gill Sans MT" panose="020B0502020104020203" pitchFamily="34" charset="0"/>
            </a:endParaRPr>
          </a:p>
          <a:p>
            <a:endParaRPr lang="en-GB" dirty="0">
              <a:latin typeface="Gill Sans MT" panose="020B0502020104020203" pitchFamily="34" charset="0"/>
            </a:endParaRPr>
          </a:p>
        </p:txBody>
      </p:sp>
      <p:sp>
        <p:nvSpPr>
          <p:cNvPr id="8" name="TextBox 7"/>
          <p:cNvSpPr txBox="1"/>
          <p:nvPr/>
        </p:nvSpPr>
        <p:spPr>
          <a:xfrm>
            <a:off x="309648" y="1532329"/>
            <a:ext cx="4557853" cy="954107"/>
          </a:xfrm>
          <a:prstGeom prst="rect">
            <a:avLst/>
          </a:prstGeom>
          <a:noFill/>
        </p:spPr>
        <p:txBody>
          <a:bodyPr wrap="square" rtlCol="0">
            <a:spAutoFit/>
          </a:bodyPr>
          <a:lstStyle/>
          <a:p>
            <a:r>
              <a:rPr lang="en-GB" sz="2800" b="1" dirty="0" smtClean="0">
                <a:solidFill>
                  <a:srgbClr val="002B5C"/>
                </a:solidFill>
                <a:latin typeface="Gill Sans MT" panose="020B0502020104020203" pitchFamily="34" charset="0"/>
              </a:rPr>
              <a:t>Gender identity vs. </a:t>
            </a:r>
            <a:r>
              <a:rPr lang="en-GB" sz="2800" b="1" dirty="0">
                <a:solidFill>
                  <a:srgbClr val="002B5C"/>
                </a:solidFill>
                <a:latin typeface="Gill Sans MT" panose="020B0502020104020203" pitchFamily="34" charset="0"/>
              </a:rPr>
              <a:t> </a:t>
            </a:r>
            <a:r>
              <a:rPr lang="en-GB" sz="2800" b="1" dirty="0" smtClean="0">
                <a:solidFill>
                  <a:srgbClr val="002B5C"/>
                </a:solidFill>
                <a:latin typeface="Gill Sans MT" panose="020B0502020104020203" pitchFamily="34" charset="0"/>
              </a:rPr>
              <a:t>Assigned gender</a:t>
            </a:r>
            <a:endParaRPr lang="en-GB" sz="2800" b="1" dirty="0">
              <a:solidFill>
                <a:srgbClr val="002B5C"/>
              </a:solidFill>
              <a:latin typeface="Gill Sans MT" panose="020B0502020104020203" pitchFamily="34" charset="0"/>
            </a:endParaRPr>
          </a:p>
        </p:txBody>
      </p:sp>
      <p:cxnSp>
        <p:nvCxnSpPr>
          <p:cNvPr id="15" name="Straight Arrow Connector 14"/>
          <p:cNvCxnSpPr/>
          <p:nvPr/>
        </p:nvCxnSpPr>
        <p:spPr>
          <a:xfrm flipH="1" flipV="1">
            <a:off x="5446120" y="921204"/>
            <a:ext cx="1437472" cy="1019356"/>
          </a:xfrm>
          <a:prstGeom prst="straightConnector1">
            <a:avLst/>
          </a:prstGeom>
          <a:ln>
            <a:solidFill>
              <a:srgbClr val="002B5C"/>
            </a:solidFill>
            <a:tailEnd type="triangle"/>
          </a:ln>
        </p:spPr>
        <p:style>
          <a:lnRef idx="2">
            <a:schemeClr val="dk1"/>
          </a:lnRef>
          <a:fillRef idx="0">
            <a:schemeClr val="dk1"/>
          </a:fillRef>
          <a:effectRef idx="1">
            <a:schemeClr val="dk1"/>
          </a:effectRef>
          <a:fontRef idx="minor">
            <a:schemeClr val="tx1"/>
          </a:fontRef>
        </p:style>
      </p:cxnSp>
      <p:pic>
        <p:nvPicPr>
          <p:cNvPr id="4" name="Picture 3"/>
          <p:cNvPicPr>
            <a:picLocks noChangeAspect="1"/>
          </p:cNvPicPr>
          <p:nvPr/>
        </p:nvPicPr>
        <p:blipFill>
          <a:blip r:embed="rId4"/>
          <a:stretch>
            <a:fillRect/>
          </a:stretch>
        </p:blipFill>
        <p:spPr>
          <a:xfrm>
            <a:off x="4702342" y="494446"/>
            <a:ext cx="743776" cy="853514"/>
          </a:xfrm>
          <a:prstGeom prst="rect">
            <a:avLst/>
          </a:prstGeom>
        </p:spPr>
      </p:pic>
      <p:pic>
        <p:nvPicPr>
          <p:cNvPr id="12" name="Picture 2" descr="Image result for triang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0464" y="4032139"/>
            <a:ext cx="507531" cy="439738"/>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p:nvPr/>
        </p:nvCxnSpPr>
        <p:spPr>
          <a:xfrm>
            <a:off x="2794001" y="4378960"/>
            <a:ext cx="2026463" cy="0"/>
          </a:xfrm>
          <a:prstGeom prst="straightConnector1">
            <a:avLst/>
          </a:prstGeom>
          <a:ln>
            <a:solidFill>
              <a:srgbClr val="002B5C"/>
            </a:solidFill>
            <a:tailEnd type="triangle"/>
          </a:ln>
        </p:spPr>
        <p:style>
          <a:lnRef idx="2">
            <a:schemeClr val="dk1"/>
          </a:lnRef>
          <a:fillRef idx="0">
            <a:schemeClr val="dk1"/>
          </a:fillRef>
          <a:effectRef idx="1">
            <a:schemeClr val="dk1"/>
          </a:effectRef>
          <a:fontRef idx="minor">
            <a:schemeClr val="tx1"/>
          </a:fontRef>
        </p:style>
      </p:cxnSp>
      <p:sp>
        <p:nvSpPr>
          <p:cNvPr id="17" name="TextBox 16"/>
          <p:cNvSpPr txBox="1"/>
          <p:nvPr/>
        </p:nvSpPr>
        <p:spPr>
          <a:xfrm>
            <a:off x="364681" y="3071013"/>
            <a:ext cx="2223894" cy="3416320"/>
          </a:xfrm>
          <a:prstGeom prst="rect">
            <a:avLst/>
          </a:prstGeom>
          <a:noFill/>
        </p:spPr>
        <p:txBody>
          <a:bodyPr wrap="square" rtlCol="0">
            <a:spAutoFit/>
          </a:bodyPr>
          <a:lstStyle/>
          <a:p>
            <a:r>
              <a:rPr lang="en-GB" sz="2000" dirty="0" smtClean="0">
                <a:solidFill>
                  <a:srgbClr val="002B5C"/>
                </a:solidFill>
                <a:latin typeface="Gill Sans MT" panose="020B0502020104020203" pitchFamily="34" charset="0"/>
              </a:rPr>
              <a:t>Gender is assigned at birth based on </a:t>
            </a:r>
            <a:r>
              <a:rPr lang="en-GB" sz="2000" b="1" dirty="0" smtClean="0">
                <a:solidFill>
                  <a:srgbClr val="002B5C"/>
                </a:solidFill>
                <a:latin typeface="Gill Sans MT" panose="020B0502020104020203" pitchFamily="34" charset="0"/>
              </a:rPr>
              <a:t>physical sex </a:t>
            </a:r>
            <a:r>
              <a:rPr lang="en-GB" sz="2000" dirty="0" smtClean="0">
                <a:solidFill>
                  <a:srgbClr val="002B5C"/>
                </a:solidFill>
                <a:latin typeface="Gill Sans MT" panose="020B0502020104020203" pitchFamily="34" charset="0"/>
              </a:rPr>
              <a:t>– i.e. </a:t>
            </a:r>
            <a:r>
              <a:rPr lang="en-GB" sz="2000" b="1" i="1" dirty="0" smtClean="0">
                <a:solidFill>
                  <a:srgbClr val="FF3399"/>
                </a:solidFill>
                <a:latin typeface="Gill Sans MT" panose="020B0502020104020203" pitchFamily="34" charset="0"/>
              </a:rPr>
              <a:t>It’s a girl</a:t>
            </a:r>
            <a:r>
              <a:rPr lang="en-GB" sz="2000" b="1" dirty="0" smtClean="0">
                <a:solidFill>
                  <a:srgbClr val="FF3399"/>
                </a:solidFill>
                <a:latin typeface="Gill Sans MT" panose="020B0502020104020203" pitchFamily="34" charset="0"/>
              </a:rPr>
              <a:t>! </a:t>
            </a:r>
            <a:r>
              <a:rPr lang="en-GB" sz="2000" i="1" dirty="0" smtClean="0">
                <a:solidFill>
                  <a:srgbClr val="002B5C"/>
                </a:solidFill>
                <a:latin typeface="Gill Sans MT" panose="020B0502020104020203" pitchFamily="34" charset="0"/>
              </a:rPr>
              <a:t>or </a:t>
            </a:r>
            <a:r>
              <a:rPr lang="en-GB" sz="2000" b="1" i="1" dirty="0" smtClean="0">
                <a:solidFill>
                  <a:srgbClr val="0070C0"/>
                </a:solidFill>
                <a:latin typeface="Gill Sans MT" panose="020B0502020104020203" pitchFamily="34" charset="0"/>
              </a:rPr>
              <a:t>It’s a boy! </a:t>
            </a:r>
            <a:r>
              <a:rPr lang="en-GB" sz="2000" i="1" dirty="0" smtClean="0">
                <a:solidFill>
                  <a:srgbClr val="002B5C"/>
                </a:solidFill>
                <a:latin typeface="Gill Sans MT" panose="020B0502020104020203" pitchFamily="34" charset="0"/>
              </a:rPr>
              <a:t>– </a:t>
            </a:r>
            <a:r>
              <a:rPr lang="en-GB" sz="2000" dirty="0" smtClean="0">
                <a:solidFill>
                  <a:srgbClr val="002B5C"/>
                </a:solidFill>
                <a:latin typeface="Gill Sans MT" panose="020B0502020104020203" pitchFamily="34" charset="0"/>
              </a:rPr>
              <a:t>and people are generally raised in this gender role.</a:t>
            </a:r>
            <a:endParaRPr lang="en-GB" sz="2000" i="1" dirty="0" smtClean="0">
              <a:solidFill>
                <a:srgbClr val="002B5C"/>
              </a:solidFill>
              <a:latin typeface="Gill Sans MT" panose="020B0502020104020203" pitchFamily="34" charset="0"/>
            </a:endParaRPr>
          </a:p>
          <a:p>
            <a:endParaRPr lang="en-GB" b="1" i="1" dirty="0">
              <a:solidFill>
                <a:srgbClr val="0070C0"/>
              </a:solidFill>
              <a:latin typeface="Gill Sans MT" panose="020B0502020104020203" pitchFamily="34" charset="0"/>
            </a:endParaRPr>
          </a:p>
          <a:p>
            <a:r>
              <a:rPr lang="en-GB" sz="2000" dirty="0" smtClean="0">
                <a:solidFill>
                  <a:srgbClr val="002B5C"/>
                </a:solidFill>
                <a:latin typeface="Gill Sans MT" panose="020B0502020104020203" pitchFamily="34" charset="0"/>
              </a:rPr>
              <a:t>This is called </a:t>
            </a:r>
            <a:r>
              <a:rPr lang="en-GB" sz="2000" b="1" dirty="0" smtClean="0">
                <a:solidFill>
                  <a:srgbClr val="002B5C"/>
                </a:solidFill>
                <a:latin typeface="Gill Sans MT" panose="020B0502020104020203" pitchFamily="34" charset="0"/>
              </a:rPr>
              <a:t>assigned gender.</a:t>
            </a:r>
            <a:endParaRPr lang="en-GB" sz="2000" dirty="0">
              <a:solidFill>
                <a:srgbClr val="002B5C"/>
              </a:solidFill>
              <a:latin typeface="Gill Sans MT" panose="020B0502020104020203" pitchFamily="34" charset="0"/>
            </a:endParaRPr>
          </a:p>
          <a:p>
            <a:endParaRPr lang="en-GB" dirty="0">
              <a:latin typeface="Gill Sans MT" panose="020B0502020104020203" pitchFamily="34" charset="0"/>
            </a:endParaRPr>
          </a:p>
        </p:txBody>
      </p:sp>
      <p:pic>
        <p:nvPicPr>
          <p:cNvPr id="18" name="Picture 17"/>
          <p:cNvPicPr>
            <a:picLocks noChangeAspect="1"/>
          </p:cNvPicPr>
          <p:nvPr/>
        </p:nvPicPr>
        <p:blipFill rotWithShape="1">
          <a:blip r:embed="rId6"/>
          <a:srcRect t="16069" b="21819"/>
          <a:stretch/>
        </p:blipFill>
        <p:spPr>
          <a:xfrm rot="1128865">
            <a:off x="3735692" y="2343045"/>
            <a:ext cx="2748088" cy="1280160"/>
          </a:xfrm>
          <a:prstGeom prst="rect">
            <a:avLst/>
          </a:prstGeom>
          <a:ln w="57150">
            <a:solidFill>
              <a:srgbClr val="C00000"/>
            </a:solidFill>
            <a:prstDash val="sysDot"/>
          </a:ln>
        </p:spPr>
      </p:pic>
    </p:spTree>
    <p:extLst>
      <p:ext uri="{BB962C8B-B14F-4D97-AF65-F5344CB8AC3E}">
        <p14:creationId xmlns:p14="http://schemas.microsoft.com/office/powerpoint/2010/main" val="2277474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80">
                                          <p:stCondLst>
                                            <p:cond delay="0"/>
                                          </p:stCondLst>
                                        </p:cTn>
                                        <p:tgtEl>
                                          <p:spTgt spid="18"/>
                                        </p:tgtEl>
                                      </p:cBhvr>
                                    </p:animEffect>
                                    <p:anim calcmode="lin" valueType="num">
                                      <p:cBhvr>
                                        <p:cTn id="2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9" dur="26">
                                          <p:stCondLst>
                                            <p:cond delay="650"/>
                                          </p:stCondLst>
                                        </p:cTn>
                                        <p:tgtEl>
                                          <p:spTgt spid="18"/>
                                        </p:tgtEl>
                                      </p:cBhvr>
                                      <p:to x="100000" y="60000"/>
                                    </p:animScale>
                                    <p:animScale>
                                      <p:cBhvr>
                                        <p:cTn id="30" dur="166" decel="50000">
                                          <p:stCondLst>
                                            <p:cond delay="676"/>
                                          </p:stCondLst>
                                        </p:cTn>
                                        <p:tgtEl>
                                          <p:spTgt spid="18"/>
                                        </p:tgtEl>
                                      </p:cBhvr>
                                      <p:to x="100000" y="100000"/>
                                    </p:animScale>
                                    <p:animScale>
                                      <p:cBhvr>
                                        <p:cTn id="31" dur="26">
                                          <p:stCondLst>
                                            <p:cond delay="1312"/>
                                          </p:stCondLst>
                                        </p:cTn>
                                        <p:tgtEl>
                                          <p:spTgt spid="18"/>
                                        </p:tgtEl>
                                      </p:cBhvr>
                                      <p:to x="100000" y="80000"/>
                                    </p:animScale>
                                    <p:animScale>
                                      <p:cBhvr>
                                        <p:cTn id="32" dur="166" decel="50000">
                                          <p:stCondLst>
                                            <p:cond delay="1338"/>
                                          </p:stCondLst>
                                        </p:cTn>
                                        <p:tgtEl>
                                          <p:spTgt spid="18"/>
                                        </p:tgtEl>
                                      </p:cBhvr>
                                      <p:to x="100000" y="100000"/>
                                    </p:animScale>
                                    <p:animScale>
                                      <p:cBhvr>
                                        <p:cTn id="33" dur="26">
                                          <p:stCondLst>
                                            <p:cond delay="1642"/>
                                          </p:stCondLst>
                                        </p:cTn>
                                        <p:tgtEl>
                                          <p:spTgt spid="18"/>
                                        </p:tgtEl>
                                      </p:cBhvr>
                                      <p:to x="100000" y="90000"/>
                                    </p:animScale>
                                    <p:animScale>
                                      <p:cBhvr>
                                        <p:cTn id="34" dur="166" decel="50000">
                                          <p:stCondLst>
                                            <p:cond delay="1668"/>
                                          </p:stCondLst>
                                        </p:cTn>
                                        <p:tgtEl>
                                          <p:spTgt spid="18"/>
                                        </p:tgtEl>
                                      </p:cBhvr>
                                      <p:to x="100000" y="100000"/>
                                    </p:animScale>
                                    <p:animScale>
                                      <p:cBhvr>
                                        <p:cTn id="35" dur="26">
                                          <p:stCondLst>
                                            <p:cond delay="1808"/>
                                          </p:stCondLst>
                                        </p:cTn>
                                        <p:tgtEl>
                                          <p:spTgt spid="18"/>
                                        </p:tgtEl>
                                      </p:cBhvr>
                                      <p:to x="100000" y="95000"/>
                                    </p:animScale>
                                    <p:animScale>
                                      <p:cBhvr>
                                        <p:cTn id="36"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94555" y="1404926"/>
            <a:ext cx="2582466" cy="513879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2727" y="2658978"/>
            <a:ext cx="1315344" cy="1315344"/>
          </a:xfrm>
          <a:prstGeom prst="rect">
            <a:avLst/>
          </a:prstGeom>
        </p:spPr>
      </p:pic>
      <p:sp>
        <p:nvSpPr>
          <p:cNvPr id="6" name="TextBox 5"/>
          <p:cNvSpPr txBox="1"/>
          <p:nvPr/>
        </p:nvSpPr>
        <p:spPr>
          <a:xfrm>
            <a:off x="5181340" y="2548822"/>
            <a:ext cx="4395137" cy="2308324"/>
          </a:xfrm>
          <a:prstGeom prst="rect">
            <a:avLst/>
          </a:prstGeom>
          <a:noFill/>
        </p:spPr>
        <p:txBody>
          <a:bodyPr wrap="square" rtlCol="0">
            <a:spAutoFit/>
          </a:bodyPr>
          <a:lstStyle/>
          <a:p>
            <a:r>
              <a:rPr lang="en-GB" b="1" dirty="0" smtClean="0">
                <a:solidFill>
                  <a:srgbClr val="002B5C"/>
                </a:solidFill>
                <a:latin typeface="Gill Sans MT" panose="020B0502020104020203" pitchFamily="34" charset="0"/>
              </a:rPr>
              <a:t>Sexual and Romantic Attraction:</a:t>
            </a:r>
          </a:p>
          <a:p>
            <a:r>
              <a:rPr lang="en-GB" dirty="0" smtClean="0">
                <a:latin typeface="Gill Sans MT" panose="020B0502020104020203" pitchFamily="34" charset="0"/>
              </a:rPr>
              <a:t>Who you are sexually and/or romantically attracted to.</a:t>
            </a:r>
          </a:p>
          <a:p>
            <a:endParaRPr lang="en-GB" dirty="0">
              <a:latin typeface="Gill Sans MT" panose="020B0502020104020203" pitchFamily="34" charset="0"/>
            </a:endParaRPr>
          </a:p>
          <a:p>
            <a:r>
              <a:rPr lang="en-GB" dirty="0" smtClean="0">
                <a:latin typeface="Gill Sans MT" panose="020B0502020104020203" pitchFamily="34" charset="0"/>
              </a:rPr>
              <a:t>Sexual orientations can include heterosexual, lesbian, gay, bisexual, queer, and asexual.</a:t>
            </a:r>
          </a:p>
          <a:p>
            <a:endParaRPr lang="en-GB" dirty="0">
              <a:latin typeface="Gill Sans MT" panose="020B0502020104020203" pitchFamily="34" charset="0"/>
            </a:endParaRPr>
          </a:p>
          <a:p>
            <a:endParaRPr lang="en-GB" dirty="0">
              <a:latin typeface="Gill Sans MT" panose="020B0502020104020203" pitchFamily="34" charset="0"/>
            </a:endParaRPr>
          </a:p>
        </p:txBody>
      </p:sp>
      <p:sp>
        <p:nvSpPr>
          <p:cNvPr id="8" name="TextBox 7"/>
          <p:cNvSpPr txBox="1"/>
          <p:nvPr/>
        </p:nvSpPr>
        <p:spPr>
          <a:xfrm>
            <a:off x="3344779" y="672072"/>
            <a:ext cx="4762901" cy="954107"/>
          </a:xfrm>
          <a:prstGeom prst="rect">
            <a:avLst/>
          </a:prstGeom>
          <a:noFill/>
        </p:spPr>
        <p:txBody>
          <a:bodyPr wrap="square" rtlCol="0">
            <a:spAutoFit/>
          </a:bodyPr>
          <a:lstStyle/>
          <a:p>
            <a:r>
              <a:rPr lang="en-GB" sz="2800" b="1" dirty="0" smtClean="0">
                <a:solidFill>
                  <a:srgbClr val="002B5C"/>
                </a:solidFill>
                <a:latin typeface="Gill Sans MT" panose="020B0502020104020203" pitchFamily="34" charset="0"/>
              </a:rPr>
              <a:t>Gender identity also differs from sexual orientation…</a:t>
            </a:r>
            <a:endParaRPr lang="en-GB" sz="2800" b="1" dirty="0">
              <a:solidFill>
                <a:srgbClr val="002B5C"/>
              </a:solidFill>
              <a:latin typeface="Gill Sans MT" panose="020B0502020104020203" pitchFamily="34" charset="0"/>
            </a:endParaRPr>
          </a:p>
        </p:txBody>
      </p:sp>
      <p:sp>
        <p:nvSpPr>
          <p:cNvPr id="14" name="Cloud 13"/>
          <p:cNvSpPr/>
          <p:nvPr/>
        </p:nvSpPr>
        <p:spPr>
          <a:xfrm>
            <a:off x="5262880" y="4551680"/>
            <a:ext cx="4511040" cy="2128249"/>
          </a:xfrm>
          <a:prstGeom prst="cloud">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13" name="TextBox 12"/>
          <p:cNvSpPr txBox="1"/>
          <p:nvPr/>
        </p:nvSpPr>
        <p:spPr>
          <a:xfrm>
            <a:off x="5699906" y="5015639"/>
            <a:ext cx="3545548" cy="1200329"/>
          </a:xfrm>
          <a:prstGeom prst="rect">
            <a:avLst/>
          </a:prstGeom>
          <a:noFill/>
        </p:spPr>
        <p:txBody>
          <a:bodyPr wrap="square" rtlCol="0">
            <a:spAutoFit/>
          </a:bodyPr>
          <a:lstStyle/>
          <a:p>
            <a:pPr algn="ctr"/>
            <a:r>
              <a:rPr lang="en-GB" b="1" dirty="0">
                <a:latin typeface="Gill Sans MT" panose="020B0502020104020203" pitchFamily="34" charset="0"/>
              </a:rPr>
              <a:t>Trans status is not the same as </a:t>
            </a:r>
            <a:r>
              <a:rPr lang="en-GB" b="1" dirty="0" smtClean="0">
                <a:latin typeface="Gill Sans MT" panose="020B0502020104020203" pitchFamily="34" charset="0"/>
              </a:rPr>
              <a:t>sexuality. </a:t>
            </a:r>
            <a:r>
              <a:rPr lang="en-GB" dirty="0" smtClean="0">
                <a:latin typeface="Gill Sans MT" panose="020B0502020104020203" pitchFamily="34" charset="0"/>
              </a:rPr>
              <a:t>For example, you can be trans and heterosexual, or you can be trans and gay. </a:t>
            </a:r>
            <a:endParaRPr lang="en-GB" dirty="0">
              <a:latin typeface="Gill Sans MT" panose="020B0502020104020203" pitchFamily="34" charset="0"/>
            </a:endParaRPr>
          </a:p>
        </p:txBody>
      </p:sp>
      <p:cxnSp>
        <p:nvCxnSpPr>
          <p:cNvPr id="15" name="Straight Arrow Connector 14"/>
          <p:cNvCxnSpPr/>
          <p:nvPr/>
        </p:nvCxnSpPr>
        <p:spPr>
          <a:xfrm flipH="1">
            <a:off x="3510116" y="2743200"/>
            <a:ext cx="1671225" cy="280219"/>
          </a:xfrm>
          <a:prstGeom prst="straightConnector1">
            <a:avLst/>
          </a:prstGeom>
          <a:ln>
            <a:solidFill>
              <a:srgbClr val="002B5C"/>
            </a:solidFill>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96694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2336889" y="385701"/>
            <a:ext cx="6160169" cy="584775"/>
          </a:xfrm>
          <a:prstGeom prst="rect">
            <a:avLst/>
          </a:prstGeom>
          <a:noFill/>
        </p:spPr>
        <p:txBody>
          <a:bodyPr wrap="square" rtlCol="0">
            <a:spAutoFit/>
          </a:bodyPr>
          <a:lstStyle/>
          <a:p>
            <a:r>
              <a:rPr lang="en-GB" sz="3200" b="1" dirty="0" smtClean="0">
                <a:solidFill>
                  <a:srgbClr val="002B5C"/>
                </a:solidFill>
                <a:latin typeface="Gill Sans MT" panose="020B0502020104020203" pitchFamily="34" charset="0"/>
              </a:rPr>
              <a:t>So what is trans?</a:t>
            </a:r>
            <a:endParaRPr lang="en-GB" sz="3200" b="1" dirty="0">
              <a:solidFill>
                <a:srgbClr val="002B5C"/>
              </a:solidFill>
              <a:latin typeface="Gill Sans MT" panose="020B0502020104020203" pitchFamily="34" charset="0"/>
            </a:endParaRPr>
          </a:p>
        </p:txBody>
      </p:sp>
      <p:sp>
        <p:nvSpPr>
          <p:cNvPr id="2" name="TextBox 1"/>
          <p:cNvSpPr txBox="1"/>
          <p:nvPr/>
        </p:nvSpPr>
        <p:spPr>
          <a:xfrm>
            <a:off x="457200" y="1305605"/>
            <a:ext cx="7691120" cy="1015663"/>
          </a:xfrm>
          <a:prstGeom prst="rect">
            <a:avLst/>
          </a:prstGeom>
          <a:noFill/>
        </p:spPr>
        <p:txBody>
          <a:bodyPr wrap="square" rtlCol="0">
            <a:spAutoFit/>
          </a:bodyPr>
          <a:lstStyle/>
          <a:p>
            <a:r>
              <a:rPr lang="en-GB" sz="2000" dirty="0" smtClean="0">
                <a:latin typeface="Gill Sans MT" panose="020B0502020104020203" pitchFamily="34" charset="0"/>
              </a:rPr>
              <a:t>The term transgender – or trans – refers to people who do not fully identify with the gender and / or sex they were assigned at birth.  In simple terms, this can include:</a:t>
            </a:r>
            <a:endParaRPr lang="en-GB" sz="2000" dirty="0">
              <a:latin typeface="Gill Sans MT" panose="020B0502020104020203" pitchFamily="34" charset="0"/>
            </a:endParaRPr>
          </a:p>
        </p:txBody>
      </p:sp>
      <p:pic>
        <p:nvPicPr>
          <p:cNvPr id="1026" name="Picture 2" descr="Image result for man outline"/>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26516" y="3804043"/>
            <a:ext cx="2226844" cy="30539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b="21855"/>
          <a:stretch/>
        </p:blipFill>
        <p:spPr>
          <a:xfrm>
            <a:off x="350287" y="3804043"/>
            <a:ext cx="1986602" cy="3053957"/>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52432"/>
          <a:stretch/>
        </p:blipFill>
        <p:spPr>
          <a:xfrm>
            <a:off x="4332046" y="3718560"/>
            <a:ext cx="3299926" cy="3139440"/>
          </a:xfrm>
          <a:prstGeom prst="rect">
            <a:avLst/>
          </a:prstGeom>
        </p:spPr>
      </p:pic>
      <p:pic>
        <p:nvPicPr>
          <p:cNvPr id="5" name="Picture 4"/>
          <p:cNvPicPr>
            <a:picLocks noChangeAspect="1"/>
          </p:cNvPicPr>
          <p:nvPr/>
        </p:nvPicPr>
        <p:blipFill rotWithShape="1">
          <a:blip r:embed="rId5">
            <a:duotone>
              <a:schemeClr val="accent6">
                <a:shade val="45000"/>
                <a:satMod val="135000"/>
              </a:schemeClr>
              <a:prstClr val="white"/>
            </a:duotone>
            <a:extLst>
              <a:ext uri="{28A0092B-C50C-407E-A947-70E740481C1C}">
                <a14:useLocalDpi xmlns:a14="http://schemas.microsoft.com/office/drawing/2010/main" val="0"/>
              </a:ext>
            </a:extLst>
          </a:blip>
          <a:srcRect b="50020"/>
          <a:stretch/>
        </p:blipFill>
        <p:spPr>
          <a:xfrm>
            <a:off x="7210657" y="3657600"/>
            <a:ext cx="1963942" cy="3200400"/>
          </a:xfrm>
          <a:prstGeom prst="rect">
            <a:avLst/>
          </a:prstGeom>
        </p:spPr>
      </p:pic>
      <p:sp>
        <p:nvSpPr>
          <p:cNvPr id="8" name="TextBox 7"/>
          <p:cNvSpPr txBox="1"/>
          <p:nvPr/>
        </p:nvSpPr>
        <p:spPr>
          <a:xfrm>
            <a:off x="444428" y="5146985"/>
            <a:ext cx="1706880" cy="369332"/>
          </a:xfrm>
          <a:prstGeom prst="rect">
            <a:avLst/>
          </a:prstGeom>
          <a:noFill/>
        </p:spPr>
        <p:txBody>
          <a:bodyPr wrap="square" rtlCol="0">
            <a:spAutoFit/>
          </a:bodyPr>
          <a:lstStyle/>
          <a:p>
            <a:r>
              <a:rPr lang="en-GB" b="1" dirty="0" smtClean="0">
                <a:ln>
                  <a:solidFill>
                    <a:schemeClr val="tx1"/>
                  </a:solidFill>
                </a:ln>
                <a:solidFill>
                  <a:schemeClr val="bg1"/>
                </a:solidFill>
              </a:rPr>
              <a:t>Trans Women</a:t>
            </a:r>
            <a:endParaRPr lang="en-GB" b="1" dirty="0">
              <a:ln>
                <a:solidFill>
                  <a:schemeClr val="tx1"/>
                </a:solidFill>
              </a:ln>
              <a:solidFill>
                <a:schemeClr val="bg1"/>
              </a:solidFill>
            </a:endParaRPr>
          </a:p>
        </p:txBody>
      </p:sp>
      <p:sp>
        <p:nvSpPr>
          <p:cNvPr id="10" name="TextBox 9"/>
          <p:cNvSpPr txBox="1"/>
          <p:nvPr/>
        </p:nvSpPr>
        <p:spPr>
          <a:xfrm>
            <a:off x="3082490" y="5161910"/>
            <a:ext cx="1463040" cy="369332"/>
          </a:xfrm>
          <a:prstGeom prst="rect">
            <a:avLst/>
          </a:prstGeom>
          <a:noFill/>
        </p:spPr>
        <p:txBody>
          <a:bodyPr wrap="square" rtlCol="0">
            <a:spAutoFit/>
          </a:bodyPr>
          <a:lstStyle/>
          <a:p>
            <a:r>
              <a:rPr lang="en-GB" b="1" dirty="0" smtClean="0">
                <a:ln>
                  <a:solidFill>
                    <a:schemeClr val="tx1"/>
                  </a:solidFill>
                </a:ln>
                <a:solidFill>
                  <a:schemeClr val="bg1"/>
                </a:solidFill>
              </a:rPr>
              <a:t>Trans Men</a:t>
            </a:r>
            <a:endParaRPr lang="en-GB" b="1" dirty="0">
              <a:ln>
                <a:solidFill>
                  <a:schemeClr val="tx1"/>
                </a:solidFill>
              </a:ln>
              <a:solidFill>
                <a:schemeClr val="bg1"/>
              </a:solidFill>
            </a:endParaRPr>
          </a:p>
        </p:txBody>
      </p:sp>
      <p:sp>
        <p:nvSpPr>
          <p:cNvPr id="11" name="TextBox 10"/>
          <p:cNvSpPr txBox="1"/>
          <p:nvPr/>
        </p:nvSpPr>
        <p:spPr>
          <a:xfrm>
            <a:off x="5235485" y="5161910"/>
            <a:ext cx="1463040" cy="646331"/>
          </a:xfrm>
          <a:prstGeom prst="rect">
            <a:avLst/>
          </a:prstGeom>
          <a:noFill/>
        </p:spPr>
        <p:txBody>
          <a:bodyPr wrap="square" rtlCol="0">
            <a:spAutoFit/>
          </a:bodyPr>
          <a:lstStyle/>
          <a:p>
            <a:pPr algn="ctr"/>
            <a:r>
              <a:rPr lang="en-GB" b="1" dirty="0" smtClean="0">
                <a:ln>
                  <a:solidFill>
                    <a:schemeClr val="tx1"/>
                  </a:solidFill>
                </a:ln>
                <a:solidFill>
                  <a:schemeClr val="bg1"/>
                </a:solidFill>
              </a:rPr>
              <a:t>Non-Binary people</a:t>
            </a:r>
            <a:endParaRPr lang="en-GB" b="1" dirty="0">
              <a:ln>
                <a:solidFill>
                  <a:schemeClr val="tx1"/>
                </a:solidFill>
              </a:ln>
              <a:solidFill>
                <a:schemeClr val="bg1"/>
              </a:solidFill>
            </a:endParaRPr>
          </a:p>
        </p:txBody>
      </p:sp>
      <p:sp>
        <p:nvSpPr>
          <p:cNvPr id="12" name="TextBox 11"/>
          <p:cNvSpPr txBox="1"/>
          <p:nvPr/>
        </p:nvSpPr>
        <p:spPr>
          <a:xfrm>
            <a:off x="7471703" y="5146355"/>
            <a:ext cx="1463040" cy="923330"/>
          </a:xfrm>
          <a:prstGeom prst="rect">
            <a:avLst/>
          </a:prstGeom>
          <a:noFill/>
        </p:spPr>
        <p:txBody>
          <a:bodyPr wrap="square" rtlCol="0">
            <a:spAutoFit/>
          </a:bodyPr>
          <a:lstStyle/>
          <a:p>
            <a:pPr algn="ctr"/>
            <a:r>
              <a:rPr lang="en-GB" b="1" dirty="0" smtClean="0">
                <a:ln>
                  <a:solidFill>
                    <a:schemeClr val="tx1"/>
                  </a:solidFill>
                </a:ln>
                <a:solidFill>
                  <a:schemeClr val="bg1"/>
                </a:solidFill>
              </a:rPr>
              <a:t>Gender diverse </a:t>
            </a:r>
            <a:r>
              <a:rPr lang="en-GB" b="1" dirty="0">
                <a:ln>
                  <a:solidFill>
                    <a:schemeClr val="tx1"/>
                  </a:solidFill>
                </a:ln>
                <a:solidFill>
                  <a:schemeClr val="bg1"/>
                </a:solidFill>
              </a:rPr>
              <a:t>p</a:t>
            </a:r>
            <a:r>
              <a:rPr lang="en-GB" b="1" dirty="0" smtClean="0">
                <a:ln>
                  <a:solidFill>
                    <a:schemeClr val="tx1"/>
                  </a:solidFill>
                </a:ln>
                <a:solidFill>
                  <a:schemeClr val="bg1"/>
                </a:solidFill>
              </a:rPr>
              <a:t>eople</a:t>
            </a:r>
            <a:endParaRPr lang="en-GB" b="1" dirty="0">
              <a:ln>
                <a:solidFill>
                  <a:schemeClr val="tx1"/>
                </a:solidFill>
              </a:ln>
              <a:solidFill>
                <a:schemeClr val="bg1"/>
              </a:solidFill>
            </a:endParaRPr>
          </a:p>
        </p:txBody>
      </p:sp>
      <p:sp>
        <p:nvSpPr>
          <p:cNvPr id="9" name="Rounded Rectangular Callout 8"/>
          <p:cNvSpPr/>
          <p:nvPr/>
        </p:nvSpPr>
        <p:spPr>
          <a:xfrm>
            <a:off x="350287" y="2400770"/>
            <a:ext cx="2176229" cy="1104430"/>
          </a:xfrm>
          <a:prstGeom prst="wedgeRoundRectCallout">
            <a:avLst>
              <a:gd name="adj1" fmla="val 19917"/>
              <a:gd name="adj2" fmla="val 107503"/>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3" name="TextBox 12"/>
          <p:cNvSpPr txBox="1"/>
          <p:nvPr/>
        </p:nvSpPr>
        <p:spPr>
          <a:xfrm>
            <a:off x="354844" y="2641344"/>
            <a:ext cx="2377440" cy="584775"/>
          </a:xfrm>
          <a:prstGeom prst="rect">
            <a:avLst/>
          </a:prstGeom>
          <a:noFill/>
        </p:spPr>
        <p:txBody>
          <a:bodyPr wrap="square" rtlCol="0">
            <a:spAutoFit/>
          </a:bodyPr>
          <a:lstStyle/>
          <a:p>
            <a:r>
              <a:rPr lang="en-GB" sz="1600" dirty="0" smtClean="0">
                <a:latin typeface="Gill Sans MT" panose="020B0502020104020203" pitchFamily="34" charset="0"/>
              </a:rPr>
              <a:t>I’m a woman, and I was assigned male at birth.</a:t>
            </a:r>
            <a:endParaRPr lang="en-GB" sz="1600" dirty="0">
              <a:latin typeface="Gill Sans MT" panose="020B0502020104020203" pitchFamily="34" charset="0"/>
            </a:endParaRPr>
          </a:p>
        </p:txBody>
      </p:sp>
      <p:sp>
        <p:nvSpPr>
          <p:cNvPr id="16" name="Rounded Rectangular Callout 15"/>
          <p:cNvSpPr/>
          <p:nvPr/>
        </p:nvSpPr>
        <p:spPr>
          <a:xfrm>
            <a:off x="2802409" y="2376564"/>
            <a:ext cx="2176229" cy="1104430"/>
          </a:xfrm>
          <a:prstGeom prst="wedgeRoundRectCallout">
            <a:avLst>
              <a:gd name="adj1" fmla="val 19917"/>
              <a:gd name="adj2" fmla="val 10750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7" name="TextBox 16"/>
          <p:cNvSpPr txBox="1"/>
          <p:nvPr/>
        </p:nvSpPr>
        <p:spPr>
          <a:xfrm>
            <a:off x="2802409" y="2641344"/>
            <a:ext cx="2377440" cy="584775"/>
          </a:xfrm>
          <a:prstGeom prst="rect">
            <a:avLst/>
          </a:prstGeom>
          <a:noFill/>
        </p:spPr>
        <p:txBody>
          <a:bodyPr wrap="square" rtlCol="0">
            <a:spAutoFit/>
          </a:bodyPr>
          <a:lstStyle/>
          <a:p>
            <a:r>
              <a:rPr lang="en-GB" sz="1600" dirty="0" smtClean="0">
                <a:latin typeface="Gill Sans MT" panose="020B0502020104020203" pitchFamily="34" charset="0"/>
              </a:rPr>
              <a:t>I’m a man, and I was assigned female at birth.</a:t>
            </a:r>
            <a:endParaRPr lang="en-GB" sz="1600" dirty="0">
              <a:latin typeface="Gill Sans MT" panose="020B0502020104020203" pitchFamily="34" charset="0"/>
            </a:endParaRPr>
          </a:p>
        </p:txBody>
      </p:sp>
      <p:sp>
        <p:nvSpPr>
          <p:cNvPr id="19" name="Rounded Rectangular Callout 18"/>
          <p:cNvSpPr/>
          <p:nvPr/>
        </p:nvSpPr>
        <p:spPr>
          <a:xfrm>
            <a:off x="5729470" y="2351161"/>
            <a:ext cx="2962373" cy="1104430"/>
          </a:xfrm>
          <a:prstGeom prst="wedgeRoundRectCallout">
            <a:avLst>
              <a:gd name="adj1" fmla="val -2492"/>
              <a:gd name="adj2" fmla="val 103823"/>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1" name="TextBox 20"/>
          <p:cNvSpPr txBox="1"/>
          <p:nvPr/>
        </p:nvSpPr>
        <p:spPr>
          <a:xfrm>
            <a:off x="5836028" y="2376564"/>
            <a:ext cx="2749257" cy="1077218"/>
          </a:xfrm>
          <a:prstGeom prst="rect">
            <a:avLst/>
          </a:prstGeom>
          <a:noFill/>
        </p:spPr>
        <p:txBody>
          <a:bodyPr wrap="square" rtlCol="0">
            <a:spAutoFit/>
          </a:bodyPr>
          <a:lstStyle/>
          <a:p>
            <a:r>
              <a:rPr lang="en-GB" sz="1600" dirty="0" smtClean="0">
                <a:latin typeface="Gill Sans MT" panose="020B0502020104020203" pitchFamily="34" charset="0"/>
              </a:rPr>
              <a:t>Non-binary and gender diverse people experience their gender identity as outside of the binary of man and woman</a:t>
            </a:r>
            <a:endParaRPr lang="en-GB" sz="1600" dirty="0">
              <a:latin typeface="Gill Sans MT" panose="020B0502020104020203" pitchFamily="34" charset="0"/>
            </a:endParaRPr>
          </a:p>
        </p:txBody>
      </p:sp>
    </p:spTree>
    <p:extLst>
      <p:ext uri="{BB962C8B-B14F-4D97-AF65-F5344CB8AC3E}">
        <p14:creationId xmlns:p14="http://schemas.microsoft.com/office/powerpoint/2010/main" val="1589792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2665965" y="517290"/>
            <a:ext cx="6160169" cy="584775"/>
          </a:xfrm>
          <a:prstGeom prst="rect">
            <a:avLst/>
          </a:prstGeom>
          <a:noFill/>
        </p:spPr>
        <p:txBody>
          <a:bodyPr wrap="square" rtlCol="0">
            <a:spAutoFit/>
          </a:bodyPr>
          <a:lstStyle/>
          <a:p>
            <a:r>
              <a:rPr lang="en-GB" sz="3200" b="1" dirty="0" smtClean="0">
                <a:solidFill>
                  <a:srgbClr val="002B5C"/>
                </a:solidFill>
                <a:latin typeface="Gill Sans MT" panose="020B0502020104020203" pitchFamily="34" charset="0"/>
              </a:rPr>
              <a:t>So what is cisgender?</a:t>
            </a:r>
            <a:endParaRPr lang="en-GB" sz="3200" b="1" dirty="0">
              <a:solidFill>
                <a:srgbClr val="002B5C"/>
              </a:solidFill>
              <a:latin typeface="Gill Sans MT" panose="020B0502020104020203" pitchFamily="34" charset="0"/>
            </a:endParaRPr>
          </a:p>
        </p:txBody>
      </p:sp>
      <p:sp>
        <p:nvSpPr>
          <p:cNvPr id="2" name="TextBox 1"/>
          <p:cNvSpPr txBox="1"/>
          <p:nvPr/>
        </p:nvSpPr>
        <p:spPr>
          <a:xfrm>
            <a:off x="457200" y="1305605"/>
            <a:ext cx="8474765" cy="3170099"/>
          </a:xfrm>
          <a:prstGeom prst="rect">
            <a:avLst/>
          </a:prstGeom>
          <a:noFill/>
        </p:spPr>
        <p:txBody>
          <a:bodyPr wrap="square" rtlCol="0">
            <a:spAutoFit/>
          </a:bodyPr>
          <a:lstStyle/>
          <a:p>
            <a:r>
              <a:rPr lang="en-GB" sz="2000" dirty="0" smtClean="0">
                <a:latin typeface="Gill Sans MT" panose="020B0502020104020203" pitchFamily="34" charset="0"/>
              </a:rPr>
              <a:t>The opposite of transgender</a:t>
            </a:r>
          </a:p>
          <a:p>
            <a:pPr marL="342900" indent="-342900">
              <a:buFont typeface="Arial" panose="020B0604020202020204" pitchFamily="34" charset="0"/>
              <a:buChar char="•"/>
            </a:pPr>
            <a:r>
              <a:rPr lang="en-GB" sz="2000" dirty="0" smtClean="0">
                <a:latin typeface="Gill Sans MT" panose="020B0502020104020203" pitchFamily="34" charset="0"/>
              </a:rPr>
              <a:t>Term for people whose gender identity matches the </a:t>
            </a:r>
            <a:r>
              <a:rPr lang="en-GB" sz="2000" dirty="0" smtClean="0">
                <a:latin typeface="Gill Sans MT" panose="020B0502020104020203" pitchFamily="34" charset="0"/>
              </a:rPr>
              <a:t>gender</a:t>
            </a:r>
            <a:r>
              <a:rPr lang="en-GB" sz="2000" dirty="0" smtClean="0">
                <a:latin typeface="Gill Sans MT" panose="020B0502020104020203" pitchFamily="34" charset="0"/>
              </a:rPr>
              <a:t> </a:t>
            </a:r>
            <a:r>
              <a:rPr lang="en-GB" sz="2000" dirty="0" smtClean="0">
                <a:latin typeface="Gill Sans MT" panose="020B0502020104020203" pitchFamily="34" charset="0"/>
              </a:rPr>
              <a:t>they were assigned at birth</a:t>
            </a:r>
          </a:p>
          <a:p>
            <a:pPr marL="342900" indent="-342900">
              <a:buFont typeface="Arial" panose="020B0604020202020204" pitchFamily="34" charset="0"/>
              <a:buChar char="•"/>
            </a:pPr>
            <a:r>
              <a:rPr lang="en-GB" sz="2000" dirty="0" smtClean="0">
                <a:latin typeface="Gill Sans MT" panose="020B0502020104020203" pitchFamily="34" charset="0"/>
              </a:rPr>
              <a:t>Non-pejorative term (in our usage)</a:t>
            </a:r>
          </a:p>
          <a:p>
            <a:pPr marL="342900" indent="-342900">
              <a:buFont typeface="Arial" panose="020B0604020202020204" pitchFamily="34" charset="0"/>
              <a:buChar char="•"/>
            </a:pPr>
            <a:r>
              <a:rPr lang="en-GB" sz="2000" dirty="0" smtClean="0">
                <a:latin typeface="Gill Sans MT" panose="020B0502020104020203" pitchFamily="34" charset="0"/>
              </a:rPr>
              <a:t>Allows for discussion of gender and difference without using problematic language e.g. normal, usual</a:t>
            </a:r>
            <a:r>
              <a:rPr lang="is-IS" sz="2000" dirty="0" smtClean="0">
                <a:latin typeface="Gill Sans MT" panose="020B0502020104020203" pitchFamily="34" charset="0"/>
              </a:rPr>
              <a:t>…</a:t>
            </a:r>
            <a:endParaRPr lang="en-GB" sz="2000" dirty="0">
              <a:latin typeface="Gill Sans MT" panose="020B0502020104020203" pitchFamily="34" charset="0"/>
            </a:endParaRPr>
          </a:p>
          <a:p>
            <a:pPr marL="342900" indent="-342900">
              <a:buFont typeface="Arial" panose="020B0604020202020204" pitchFamily="34" charset="0"/>
              <a:buChar char="•"/>
            </a:pPr>
            <a:r>
              <a:rPr lang="en-GB" sz="2000" dirty="0" smtClean="0">
                <a:latin typeface="Gill Sans MT" panose="020B0502020104020203" pitchFamily="34" charset="0"/>
              </a:rPr>
              <a:t>Latin prefix meaning ‘on this side of’ in comparison to trans which means ’on the other side of’</a:t>
            </a:r>
          </a:p>
          <a:p>
            <a:endParaRPr lang="en-GB" sz="2000" dirty="0">
              <a:latin typeface="Gill Sans MT" panose="020B0502020104020203" pitchFamily="34" charset="0"/>
            </a:endParaRPr>
          </a:p>
          <a:p>
            <a:endParaRPr lang="en-GB" sz="2000" dirty="0">
              <a:latin typeface="Gill Sans MT" panose="020B0502020104020203" pitchFamily="34" charset="0"/>
            </a:endParaRPr>
          </a:p>
        </p:txBody>
      </p:sp>
      <p:pic>
        <p:nvPicPr>
          <p:cNvPr id="1026" name="Picture 2" descr="Image result for man outline"/>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69242" y="4136926"/>
            <a:ext cx="1984117" cy="27210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b="21855"/>
          <a:stretch/>
        </p:blipFill>
        <p:spPr>
          <a:xfrm>
            <a:off x="350287" y="4136926"/>
            <a:ext cx="1770061" cy="2721074"/>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52432"/>
          <a:stretch/>
        </p:blipFill>
        <p:spPr>
          <a:xfrm>
            <a:off x="4771798" y="4136926"/>
            <a:ext cx="2860173" cy="2721074"/>
          </a:xfrm>
          <a:prstGeom prst="rect">
            <a:avLst/>
          </a:prstGeom>
        </p:spPr>
      </p:pic>
      <p:pic>
        <p:nvPicPr>
          <p:cNvPr id="5" name="Picture 4"/>
          <p:cNvPicPr>
            <a:picLocks noChangeAspect="1"/>
          </p:cNvPicPr>
          <p:nvPr/>
        </p:nvPicPr>
        <p:blipFill rotWithShape="1">
          <a:blip r:embed="rId5">
            <a:duotone>
              <a:schemeClr val="accent6">
                <a:shade val="45000"/>
                <a:satMod val="135000"/>
              </a:schemeClr>
              <a:prstClr val="white"/>
            </a:duotone>
            <a:extLst>
              <a:ext uri="{28A0092B-C50C-407E-A947-70E740481C1C}">
                <a14:useLocalDpi xmlns:a14="http://schemas.microsoft.com/office/drawing/2010/main" val="0"/>
              </a:ext>
            </a:extLst>
          </a:blip>
          <a:srcRect b="50020"/>
          <a:stretch/>
        </p:blipFill>
        <p:spPr>
          <a:xfrm>
            <a:off x="7504797" y="4136926"/>
            <a:ext cx="1669801" cy="2721074"/>
          </a:xfrm>
          <a:prstGeom prst="rect">
            <a:avLst/>
          </a:prstGeom>
        </p:spPr>
      </p:pic>
    </p:spTree>
    <p:extLst>
      <p:ext uri="{BB962C8B-B14F-4D97-AF65-F5344CB8AC3E}">
        <p14:creationId xmlns:p14="http://schemas.microsoft.com/office/powerpoint/2010/main" val="1082510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56791" y="845840"/>
            <a:ext cx="6641432" cy="584775"/>
          </a:xfrm>
          <a:prstGeom prst="rect">
            <a:avLst/>
          </a:prstGeom>
          <a:noFill/>
        </p:spPr>
        <p:txBody>
          <a:bodyPr wrap="square" rtlCol="0">
            <a:spAutoFit/>
          </a:bodyPr>
          <a:lstStyle/>
          <a:p>
            <a:r>
              <a:rPr lang="en-GB" sz="3200" b="1" dirty="0" smtClean="0">
                <a:solidFill>
                  <a:srgbClr val="002B5C"/>
                </a:solidFill>
                <a:latin typeface="Gill Sans MT" panose="020B0502020104020203" pitchFamily="34" charset="0"/>
              </a:rPr>
              <a:t>And what is gender diversity?</a:t>
            </a:r>
            <a:endParaRPr lang="en-GB" sz="3200" b="1" dirty="0">
              <a:solidFill>
                <a:srgbClr val="002B5C"/>
              </a:solidFill>
              <a:latin typeface="Gill Sans MT" panose="020B0502020104020203" pitchFamily="34" charset="0"/>
            </a:endParaRPr>
          </a:p>
        </p:txBody>
      </p:sp>
      <p:sp>
        <p:nvSpPr>
          <p:cNvPr id="4" name="TextBox 3"/>
          <p:cNvSpPr txBox="1"/>
          <p:nvPr/>
        </p:nvSpPr>
        <p:spPr>
          <a:xfrm>
            <a:off x="685800" y="1607401"/>
            <a:ext cx="7994374" cy="2554545"/>
          </a:xfrm>
          <a:prstGeom prst="rect">
            <a:avLst/>
          </a:prstGeom>
          <a:noFill/>
        </p:spPr>
        <p:txBody>
          <a:bodyPr wrap="square" rtlCol="0">
            <a:spAutoFit/>
          </a:bodyPr>
          <a:lstStyle/>
          <a:p>
            <a:r>
              <a:rPr lang="en-GB" sz="2000" dirty="0" smtClean="0">
                <a:latin typeface="Gill Sans MT" panose="020B0502020104020203" pitchFamily="34" charset="0"/>
              </a:rPr>
              <a:t>We use the term ‘gender diverse’ to refer to people who experience their gender identity outside of the binary of male and female. This term is also useful for people who are questioning or unsure about their gender identity.</a:t>
            </a:r>
          </a:p>
          <a:p>
            <a:endParaRPr lang="en-GB" sz="2000" dirty="0">
              <a:latin typeface="Gill Sans MT" panose="020B0502020104020203" pitchFamily="34" charset="0"/>
            </a:endParaRPr>
          </a:p>
          <a:p>
            <a:r>
              <a:rPr lang="en-GB" sz="2000" dirty="0" smtClean="0">
                <a:latin typeface="Gill Sans MT" panose="020B0502020104020203" pitchFamily="34" charset="0"/>
              </a:rPr>
              <a:t>We use this term in addition to ‘trans’ because some non-binary, genderqueer, </a:t>
            </a:r>
            <a:r>
              <a:rPr lang="en-GB" sz="2000" dirty="0" err="1" smtClean="0">
                <a:latin typeface="Gill Sans MT" panose="020B0502020104020203" pitchFamily="34" charset="0"/>
              </a:rPr>
              <a:t>agender</a:t>
            </a:r>
            <a:r>
              <a:rPr lang="en-GB" sz="2000" dirty="0" smtClean="0">
                <a:latin typeface="Gill Sans MT" panose="020B0502020104020203" pitchFamily="34" charset="0"/>
              </a:rPr>
              <a:t>, and gender-variant people do not use the term ‘trans’ to describe their identities. </a:t>
            </a:r>
          </a:p>
        </p:txBody>
      </p:sp>
      <p:pic>
        <p:nvPicPr>
          <p:cNvPr id="2" name="Picture 1"/>
          <p:cNvPicPr>
            <a:picLocks noChangeAspect="1"/>
          </p:cNvPicPr>
          <p:nvPr/>
        </p:nvPicPr>
        <p:blipFill>
          <a:blip r:embed="rId2"/>
          <a:stretch>
            <a:fillRect/>
          </a:stretch>
        </p:blipFill>
        <p:spPr>
          <a:xfrm>
            <a:off x="1862070" y="3976495"/>
            <a:ext cx="5938019" cy="2969009"/>
          </a:xfrm>
          <a:prstGeom prst="rect">
            <a:avLst/>
          </a:prstGeom>
        </p:spPr>
      </p:pic>
    </p:spTree>
    <p:extLst>
      <p:ext uri="{BB962C8B-B14F-4D97-AF65-F5344CB8AC3E}">
        <p14:creationId xmlns:p14="http://schemas.microsoft.com/office/powerpoint/2010/main" val="6451071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56460" y="501076"/>
            <a:ext cx="6641432" cy="584775"/>
          </a:xfrm>
          <a:prstGeom prst="rect">
            <a:avLst/>
          </a:prstGeom>
          <a:noFill/>
        </p:spPr>
        <p:txBody>
          <a:bodyPr wrap="square" rtlCol="0">
            <a:spAutoFit/>
          </a:bodyPr>
          <a:lstStyle/>
          <a:p>
            <a:r>
              <a:rPr lang="en-GB" sz="3200" b="1" dirty="0" smtClean="0">
                <a:solidFill>
                  <a:srgbClr val="002B5C"/>
                </a:solidFill>
                <a:latin typeface="Gill Sans MT" panose="020B0502020104020203" pitchFamily="34" charset="0"/>
              </a:rPr>
              <a:t>Identity terms</a:t>
            </a:r>
            <a:endParaRPr lang="en-GB" sz="3200" b="1" dirty="0">
              <a:solidFill>
                <a:srgbClr val="002B5C"/>
              </a:solidFill>
              <a:latin typeface="Gill Sans MT" panose="020B0502020104020203" pitchFamily="34" charset="0"/>
            </a:endParaRPr>
          </a:p>
        </p:txBody>
      </p:sp>
      <p:sp>
        <p:nvSpPr>
          <p:cNvPr id="4" name="TextBox 3"/>
          <p:cNvSpPr txBox="1"/>
          <p:nvPr/>
        </p:nvSpPr>
        <p:spPr>
          <a:xfrm>
            <a:off x="685800" y="1607401"/>
            <a:ext cx="8102600" cy="400110"/>
          </a:xfrm>
          <a:prstGeom prst="rect">
            <a:avLst/>
          </a:prstGeom>
          <a:noFill/>
        </p:spPr>
        <p:txBody>
          <a:bodyPr wrap="square" rtlCol="0">
            <a:spAutoFit/>
          </a:bodyPr>
          <a:lstStyle/>
          <a:p>
            <a:r>
              <a:rPr lang="en-GB" sz="2000" dirty="0" smtClean="0">
                <a:latin typeface="Gill Sans MT" panose="020B0502020104020203" pitchFamily="34" charset="0"/>
              </a:rPr>
              <a:t>There are many identity terms that trans and gender diverse people may use. </a:t>
            </a:r>
          </a:p>
        </p:txBody>
      </p:sp>
      <p:grpSp>
        <p:nvGrpSpPr>
          <p:cNvPr id="20" name="Group 19"/>
          <p:cNvGrpSpPr/>
          <p:nvPr/>
        </p:nvGrpSpPr>
        <p:grpSpPr>
          <a:xfrm>
            <a:off x="86360" y="4122837"/>
            <a:ext cx="4135120" cy="2336800"/>
            <a:chOff x="1473200" y="3698240"/>
            <a:chExt cx="4135120" cy="2336800"/>
          </a:xfrm>
        </p:grpSpPr>
        <p:sp>
          <p:nvSpPr>
            <p:cNvPr id="5" name="7-Point Star 4"/>
            <p:cNvSpPr/>
            <p:nvPr/>
          </p:nvSpPr>
          <p:spPr>
            <a:xfrm>
              <a:off x="1473200" y="3698240"/>
              <a:ext cx="4135120" cy="2336800"/>
            </a:xfrm>
            <a:prstGeom prst="star7">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6" name="TextBox 5"/>
            <p:cNvSpPr txBox="1"/>
            <p:nvPr/>
          </p:nvSpPr>
          <p:spPr>
            <a:xfrm>
              <a:off x="2214880" y="4318000"/>
              <a:ext cx="2580640" cy="1200329"/>
            </a:xfrm>
            <a:prstGeom prst="rect">
              <a:avLst/>
            </a:prstGeom>
            <a:noFill/>
          </p:spPr>
          <p:txBody>
            <a:bodyPr wrap="square" rtlCol="0">
              <a:spAutoFit/>
            </a:bodyPr>
            <a:lstStyle/>
            <a:p>
              <a:pPr algn="ctr"/>
              <a:r>
                <a:rPr lang="en-GB" dirty="0" smtClean="0">
                  <a:latin typeface="Gill Sans MT" panose="020B0502020104020203" pitchFamily="34" charset="0"/>
                </a:rPr>
                <a:t>There’s no need to learn them all – just have an open, compassionate and respectful approach.</a:t>
              </a:r>
              <a:endParaRPr lang="en-GB" dirty="0">
                <a:latin typeface="Gill Sans MT" panose="020B0502020104020203" pitchFamily="34" charset="0"/>
              </a:endParaRPr>
            </a:p>
          </p:txBody>
        </p:sp>
      </p:grpSp>
      <p:grpSp>
        <p:nvGrpSpPr>
          <p:cNvPr id="10" name="Group 9"/>
          <p:cNvGrpSpPr/>
          <p:nvPr/>
        </p:nvGrpSpPr>
        <p:grpSpPr>
          <a:xfrm>
            <a:off x="571500" y="2529061"/>
            <a:ext cx="2042160" cy="570409"/>
            <a:chOff x="873760" y="2611120"/>
            <a:chExt cx="2042160" cy="570409"/>
          </a:xfrm>
        </p:grpSpPr>
        <p:sp>
          <p:nvSpPr>
            <p:cNvPr id="8" name="Rounded Rectangle 7"/>
            <p:cNvSpPr/>
            <p:nvPr/>
          </p:nvSpPr>
          <p:spPr>
            <a:xfrm>
              <a:off x="873760" y="2611120"/>
              <a:ext cx="1584960" cy="570409"/>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9" name="TextBox 8"/>
            <p:cNvSpPr txBox="1"/>
            <p:nvPr/>
          </p:nvSpPr>
          <p:spPr>
            <a:xfrm>
              <a:off x="1026160" y="2702560"/>
              <a:ext cx="1889760" cy="369332"/>
            </a:xfrm>
            <a:prstGeom prst="rect">
              <a:avLst/>
            </a:prstGeom>
            <a:noFill/>
          </p:spPr>
          <p:txBody>
            <a:bodyPr wrap="square" rtlCol="0">
              <a:spAutoFit/>
            </a:bodyPr>
            <a:lstStyle/>
            <a:p>
              <a:r>
                <a:rPr lang="en-GB" dirty="0" smtClean="0">
                  <a:latin typeface="Gill Sans MT" panose="020B0502020104020203" pitchFamily="34" charset="0"/>
                </a:rPr>
                <a:t>(Trans) Man</a:t>
              </a:r>
              <a:endParaRPr lang="en-GB" dirty="0">
                <a:latin typeface="Gill Sans MT" panose="020B0502020104020203" pitchFamily="34" charset="0"/>
              </a:endParaRPr>
            </a:p>
          </p:txBody>
        </p:sp>
      </p:grpSp>
      <p:grpSp>
        <p:nvGrpSpPr>
          <p:cNvPr id="13" name="Group 12"/>
          <p:cNvGrpSpPr/>
          <p:nvPr/>
        </p:nvGrpSpPr>
        <p:grpSpPr>
          <a:xfrm>
            <a:off x="2766060" y="2273056"/>
            <a:ext cx="1920240" cy="570409"/>
            <a:chOff x="5608320" y="2611120"/>
            <a:chExt cx="1920240" cy="570409"/>
          </a:xfrm>
        </p:grpSpPr>
        <p:sp>
          <p:nvSpPr>
            <p:cNvPr id="11" name="Rounded Rectangle 10"/>
            <p:cNvSpPr/>
            <p:nvPr/>
          </p:nvSpPr>
          <p:spPr>
            <a:xfrm>
              <a:off x="5608320" y="2611120"/>
              <a:ext cx="1818640" cy="57040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12" name="TextBox 11"/>
            <p:cNvSpPr txBox="1"/>
            <p:nvPr/>
          </p:nvSpPr>
          <p:spPr>
            <a:xfrm>
              <a:off x="5709920" y="2692400"/>
              <a:ext cx="1818640" cy="369332"/>
            </a:xfrm>
            <a:prstGeom prst="rect">
              <a:avLst/>
            </a:prstGeom>
            <a:noFill/>
          </p:spPr>
          <p:txBody>
            <a:bodyPr wrap="square" rtlCol="0">
              <a:spAutoFit/>
            </a:bodyPr>
            <a:lstStyle/>
            <a:p>
              <a:r>
                <a:rPr lang="en-GB" dirty="0" smtClean="0">
                  <a:latin typeface="Gill Sans MT" panose="020B0502020104020203" pitchFamily="34" charset="0"/>
                </a:rPr>
                <a:t>(Trans) Woman</a:t>
              </a:r>
              <a:endParaRPr lang="en-GB" dirty="0">
                <a:latin typeface="Gill Sans MT" panose="020B0502020104020203" pitchFamily="34" charset="0"/>
              </a:endParaRPr>
            </a:p>
          </p:txBody>
        </p:sp>
      </p:grpSp>
      <p:grpSp>
        <p:nvGrpSpPr>
          <p:cNvPr id="16" name="Group 15"/>
          <p:cNvGrpSpPr/>
          <p:nvPr/>
        </p:nvGrpSpPr>
        <p:grpSpPr>
          <a:xfrm>
            <a:off x="3589020" y="3050173"/>
            <a:ext cx="1991360" cy="599440"/>
            <a:chOff x="6797040" y="4053840"/>
            <a:chExt cx="1991360" cy="599440"/>
          </a:xfrm>
        </p:grpSpPr>
        <p:sp>
          <p:nvSpPr>
            <p:cNvPr id="14" name="Rounded Rectangle 13"/>
            <p:cNvSpPr/>
            <p:nvPr/>
          </p:nvSpPr>
          <p:spPr>
            <a:xfrm>
              <a:off x="6797040" y="4053840"/>
              <a:ext cx="1788160" cy="5994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15" name="TextBox 14"/>
            <p:cNvSpPr txBox="1"/>
            <p:nvPr/>
          </p:nvSpPr>
          <p:spPr>
            <a:xfrm>
              <a:off x="7051040" y="4122837"/>
              <a:ext cx="1737360" cy="369332"/>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dirty="0" smtClean="0">
                  <a:latin typeface="Gill Sans MT" panose="020B0502020104020203" pitchFamily="34" charset="0"/>
                </a:rPr>
                <a:t>Non-Binary</a:t>
              </a:r>
              <a:endParaRPr lang="en-GB" dirty="0">
                <a:latin typeface="Gill Sans MT" panose="020B0502020104020203" pitchFamily="34" charset="0"/>
              </a:endParaRPr>
            </a:p>
          </p:txBody>
        </p:sp>
      </p:grpSp>
      <p:grpSp>
        <p:nvGrpSpPr>
          <p:cNvPr id="19" name="Group 18"/>
          <p:cNvGrpSpPr/>
          <p:nvPr/>
        </p:nvGrpSpPr>
        <p:grpSpPr>
          <a:xfrm>
            <a:off x="1363980" y="3360176"/>
            <a:ext cx="1818640" cy="589280"/>
            <a:chOff x="3352800" y="2367280"/>
            <a:chExt cx="1818640" cy="589280"/>
          </a:xfrm>
        </p:grpSpPr>
        <p:sp>
          <p:nvSpPr>
            <p:cNvPr id="17" name="Rounded Rectangle 16"/>
            <p:cNvSpPr/>
            <p:nvPr/>
          </p:nvSpPr>
          <p:spPr>
            <a:xfrm>
              <a:off x="3352800" y="2367280"/>
              <a:ext cx="1737360" cy="58928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sp>
          <p:nvSpPr>
            <p:cNvPr id="18" name="TextBox 17"/>
            <p:cNvSpPr txBox="1"/>
            <p:nvPr/>
          </p:nvSpPr>
          <p:spPr>
            <a:xfrm>
              <a:off x="3434080" y="2477254"/>
              <a:ext cx="1737360" cy="369332"/>
            </a:xfrm>
            <a:prstGeom prst="rect">
              <a:avLst/>
            </a:prstGeom>
            <a:noFill/>
          </p:spPr>
          <p:txBody>
            <a:bodyPr wrap="square" rtlCol="0">
              <a:spAutoFit/>
            </a:bodyPr>
            <a:lstStyle/>
            <a:p>
              <a:r>
                <a:rPr lang="en-GB" dirty="0" smtClean="0">
                  <a:latin typeface="Gill Sans MT" panose="020B0502020104020203" pitchFamily="34" charset="0"/>
                </a:rPr>
                <a:t>Genderqueer</a:t>
              </a:r>
              <a:endParaRPr lang="en-GB" dirty="0">
                <a:latin typeface="Gill Sans MT" panose="020B0502020104020203" pitchFamily="34" charset="0"/>
              </a:endParaRPr>
            </a:p>
          </p:txBody>
        </p:sp>
      </p:grpSp>
      <p:grpSp>
        <p:nvGrpSpPr>
          <p:cNvPr id="23" name="Group 22"/>
          <p:cNvGrpSpPr/>
          <p:nvPr/>
        </p:nvGrpSpPr>
        <p:grpSpPr>
          <a:xfrm>
            <a:off x="5090160" y="2297977"/>
            <a:ext cx="1910080" cy="588943"/>
            <a:chOff x="4135120" y="3718560"/>
            <a:chExt cx="1910080" cy="588943"/>
          </a:xfrm>
        </p:grpSpPr>
        <p:sp>
          <p:nvSpPr>
            <p:cNvPr id="21" name="Rounded Rectangle 20"/>
            <p:cNvSpPr/>
            <p:nvPr/>
          </p:nvSpPr>
          <p:spPr>
            <a:xfrm>
              <a:off x="4135120" y="3718560"/>
              <a:ext cx="1757680" cy="58894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22" name="TextBox 21"/>
            <p:cNvSpPr txBox="1"/>
            <p:nvPr/>
          </p:nvSpPr>
          <p:spPr>
            <a:xfrm>
              <a:off x="4475480" y="3820160"/>
              <a:ext cx="1569720" cy="369332"/>
            </a:xfrm>
            <a:prstGeom prst="rect">
              <a:avLst/>
            </a:prstGeom>
            <a:noFill/>
          </p:spPr>
          <p:txBody>
            <a:bodyPr wrap="square" rtlCol="0">
              <a:spAutoFit/>
            </a:bodyPr>
            <a:lstStyle/>
            <a:p>
              <a:r>
                <a:rPr lang="en-GB" dirty="0" err="1" smtClean="0">
                  <a:latin typeface="Gill Sans MT" panose="020B0502020104020203" pitchFamily="34" charset="0"/>
                </a:rPr>
                <a:t>Agender</a:t>
              </a:r>
              <a:endParaRPr lang="en-GB" dirty="0">
                <a:latin typeface="Gill Sans MT" panose="020B0502020104020203" pitchFamily="34" charset="0"/>
              </a:endParaRPr>
            </a:p>
          </p:txBody>
        </p:sp>
      </p:grpSp>
      <p:grpSp>
        <p:nvGrpSpPr>
          <p:cNvPr id="26" name="Group 25"/>
          <p:cNvGrpSpPr/>
          <p:nvPr/>
        </p:nvGrpSpPr>
        <p:grpSpPr>
          <a:xfrm>
            <a:off x="6245860" y="3172430"/>
            <a:ext cx="2976880" cy="369333"/>
            <a:chOff x="5090160" y="5342761"/>
            <a:chExt cx="2976880" cy="369333"/>
          </a:xfrm>
        </p:grpSpPr>
        <p:sp>
          <p:nvSpPr>
            <p:cNvPr id="24" name="Rounded Rectangle 23"/>
            <p:cNvSpPr/>
            <p:nvPr/>
          </p:nvSpPr>
          <p:spPr>
            <a:xfrm>
              <a:off x="5090160" y="5342762"/>
              <a:ext cx="2804160" cy="3693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25" name="TextBox 24"/>
            <p:cNvSpPr txBox="1"/>
            <p:nvPr/>
          </p:nvSpPr>
          <p:spPr>
            <a:xfrm>
              <a:off x="5171440" y="5342761"/>
              <a:ext cx="2895600" cy="369332"/>
            </a:xfrm>
            <a:prstGeom prst="rect">
              <a:avLst/>
            </a:prstGeom>
            <a:noFill/>
          </p:spPr>
          <p:txBody>
            <a:bodyPr wrap="square" rtlCol="0">
              <a:spAutoFit/>
            </a:bodyPr>
            <a:lstStyle/>
            <a:p>
              <a:r>
                <a:rPr lang="en-GB" dirty="0" smtClean="0">
                  <a:latin typeface="Gill Sans MT" panose="020B0502020104020203" pitchFamily="34" charset="0"/>
                </a:rPr>
                <a:t>Person with a trans history</a:t>
              </a:r>
              <a:endParaRPr lang="en-GB" dirty="0">
                <a:latin typeface="Gill Sans MT" panose="020B0502020104020203" pitchFamily="34" charset="0"/>
              </a:endParaRPr>
            </a:p>
          </p:txBody>
        </p:sp>
      </p:grpSp>
      <p:grpSp>
        <p:nvGrpSpPr>
          <p:cNvPr id="29" name="Group 28"/>
          <p:cNvGrpSpPr/>
          <p:nvPr/>
        </p:nvGrpSpPr>
        <p:grpSpPr>
          <a:xfrm>
            <a:off x="4879340" y="3892023"/>
            <a:ext cx="2895600" cy="516711"/>
            <a:chOff x="5892800" y="5942926"/>
            <a:chExt cx="2895600" cy="516711"/>
          </a:xfrm>
        </p:grpSpPr>
        <p:sp>
          <p:nvSpPr>
            <p:cNvPr id="27" name="Rounded Rectangle 26"/>
            <p:cNvSpPr/>
            <p:nvPr/>
          </p:nvSpPr>
          <p:spPr>
            <a:xfrm>
              <a:off x="5892800" y="5942926"/>
              <a:ext cx="2895600" cy="51671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28" name="TextBox 27"/>
            <p:cNvSpPr txBox="1"/>
            <p:nvPr/>
          </p:nvSpPr>
          <p:spPr>
            <a:xfrm>
              <a:off x="6045200" y="6024880"/>
              <a:ext cx="2743200" cy="369332"/>
            </a:xfrm>
            <a:prstGeom prst="rect">
              <a:avLst/>
            </a:prstGeom>
            <a:noFill/>
          </p:spPr>
          <p:txBody>
            <a:bodyPr wrap="square" rtlCol="0">
              <a:spAutoFit/>
            </a:bodyPr>
            <a:lstStyle/>
            <a:p>
              <a:r>
                <a:rPr lang="en-GB" dirty="0" smtClean="0">
                  <a:latin typeface="Gill Sans MT" panose="020B0502020104020203" pitchFamily="34" charset="0"/>
                </a:rPr>
                <a:t>Person of trans experience</a:t>
              </a:r>
              <a:endParaRPr lang="en-GB" dirty="0">
                <a:latin typeface="Gill Sans MT" panose="020B0502020104020203" pitchFamily="34" charset="0"/>
              </a:endParaRPr>
            </a:p>
          </p:txBody>
        </p:sp>
      </p:grpSp>
      <p:sp>
        <p:nvSpPr>
          <p:cNvPr id="31" name="Rounded Rectangle 30"/>
          <p:cNvSpPr/>
          <p:nvPr/>
        </p:nvSpPr>
        <p:spPr>
          <a:xfrm>
            <a:off x="4970780" y="5413837"/>
            <a:ext cx="1694180" cy="679703"/>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GB"/>
          </a:p>
        </p:txBody>
      </p:sp>
      <p:sp>
        <p:nvSpPr>
          <p:cNvPr id="32" name="TextBox 31"/>
          <p:cNvSpPr txBox="1"/>
          <p:nvPr/>
        </p:nvSpPr>
        <p:spPr>
          <a:xfrm>
            <a:off x="5090160" y="5564451"/>
            <a:ext cx="1468120" cy="369332"/>
          </a:xfrm>
          <a:prstGeom prst="rect">
            <a:avLst/>
          </a:prstGeom>
          <a:noFill/>
        </p:spPr>
        <p:txBody>
          <a:bodyPr wrap="square" rtlCol="0">
            <a:spAutoFit/>
          </a:bodyPr>
          <a:lstStyle/>
          <a:p>
            <a:r>
              <a:rPr lang="en-GB" dirty="0" smtClean="0">
                <a:latin typeface="Gill Sans MT" panose="020B0502020104020203" pitchFamily="34" charset="0"/>
              </a:rPr>
              <a:t>Transgender</a:t>
            </a:r>
            <a:endParaRPr lang="en-GB" dirty="0">
              <a:latin typeface="Gill Sans MT" panose="020B0502020104020203" pitchFamily="34" charset="0"/>
            </a:endParaRPr>
          </a:p>
        </p:txBody>
      </p:sp>
      <p:sp>
        <p:nvSpPr>
          <p:cNvPr id="33" name="Rounded Rectangle 32"/>
          <p:cNvSpPr/>
          <p:nvPr/>
        </p:nvSpPr>
        <p:spPr>
          <a:xfrm>
            <a:off x="7073900" y="5422979"/>
            <a:ext cx="1838960" cy="670561"/>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GB"/>
          </a:p>
        </p:txBody>
      </p:sp>
      <p:sp>
        <p:nvSpPr>
          <p:cNvPr id="34" name="TextBox 33"/>
          <p:cNvSpPr txBox="1"/>
          <p:nvPr/>
        </p:nvSpPr>
        <p:spPr>
          <a:xfrm>
            <a:off x="7327900" y="5564451"/>
            <a:ext cx="1584960" cy="369332"/>
          </a:xfrm>
          <a:prstGeom prst="rect">
            <a:avLst/>
          </a:prstGeom>
          <a:noFill/>
        </p:spPr>
        <p:txBody>
          <a:bodyPr wrap="square" rtlCol="0">
            <a:spAutoFit/>
          </a:bodyPr>
          <a:lstStyle/>
          <a:p>
            <a:r>
              <a:rPr lang="en-GB" dirty="0" smtClean="0">
                <a:latin typeface="Gill Sans MT" panose="020B0502020104020203" pitchFamily="34" charset="0"/>
              </a:rPr>
              <a:t>Transsexual</a:t>
            </a:r>
            <a:endParaRPr lang="en-GB" dirty="0">
              <a:latin typeface="Gill Sans MT" panose="020B0502020104020203" pitchFamily="34" charset="0"/>
            </a:endParaRPr>
          </a:p>
        </p:txBody>
      </p:sp>
    </p:spTree>
    <p:extLst>
      <p:ext uri="{BB962C8B-B14F-4D97-AF65-F5344CB8AC3E}">
        <p14:creationId xmlns:p14="http://schemas.microsoft.com/office/powerpoint/2010/main" val="23934499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3" grpId="0" animBg="1"/>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3539" y="550315"/>
            <a:ext cx="6641432" cy="584775"/>
          </a:xfrm>
          <a:prstGeom prst="rect">
            <a:avLst/>
          </a:prstGeom>
          <a:noFill/>
        </p:spPr>
        <p:txBody>
          <a:bodyPr wrap="square" rtlCol="0">
            <a:spAutoFit/>
          </a:bodyPr>
          <a:lstStyle/>
          <a:p>
            <a:r>
              <a:rPr lang="en-GB" sz="3200" b="1" dirty="0" smtClean="0">
                <a:solidFill>
                  <a:srgbClr val="002B5C"/>
                </a:solidFill>
                <a:latin typeface="Gill Sans MT" panose="020B0502020104020203" pitchFamily="34" charset="0"/>
              </a:rPr>
              <a:t>Is ‘intersex’ different?</a:t>
            </a:r>
            <a:endParaRPr lang="en-GB" sz="3200" b="1" dirty="0">
              <a:solidFill>
                <a:srgbClr val="002B5C"/>
              </a:solidFill>
              <a:latin typeface="Gill Sans MT" panose="020B0502020104020203" pitchFamily="34" charset="0"/>
            </a:endParaRPr>
          </a:p>
        </p:txBody>
      </p:sp>
      <p:sp>
        <p:nvSpPr>
          <p:cNvPr id="4" name="TextBox 3"/>
          <p:cNvSpPr txBox="1"/>
          <p:nvPr/>
        </p:nvSpPr>
        <p:spPr>
          <a:xfrm>
            <a:off x="563879" y="1537047"/>
            <a:ext cx="8368085" cy="3170099"/>
          </a:xfrm>
          <a:prstGeom prst="rect">
            <a:avLst/>
          </a:prstGeom>
          <a:noFill/>
        </p:spPr>
        <p:txBody>
          <a:bodyPr wrap="square" rtlCol="0">
            <a:spAutoFit/>
          </a:bodyPr>
          <a:lstStyle/>
          <a:p>
            <a:r>
              <a:rPr lang="en-GB" sz="2000" dirty="0" smtClean="0">
                <a:latin typeface="Gill Sans MT" panose="020B0502020104020203" pitchFamily="34" charset="0"/>
              </a:rPr>
              <a:t>Yes it is!  Intersex refers to people who are born with primary sex characteristics – such as genitals and chromosome patterns – that do not fit typical binary notions of male and female. </a:t>
            </a:r>
            <a:endParaRPr lang="en-GB" sz="2000" dirty="0">
              <a:latin typeface="Gill Sans MT" panose="020B0502020104020203" pitchFamily="34" charset="0"/>
            </a:endParaRPr>
          </a:p>
          <a:p>
            <a:endParaRPr lang="en-GB" sz="2000" dirty="0" smtClean="0">
              <a:latin typeface="Gill Sans MT" panose="020B0502020104020203" pitchFamily="34" charset="0"/>
            </a:endParaRPr>
          </a:p>
          <a:p>
            <a:r>
              <a:rPr lang="en-GB" sz="2000" dirty="0" smtClean="0">
                <a:latin typeface="Gill Sans MT" panose="020B0502020104020203" pitchFamily="34" charset="0"/>
              </a:rPr>
              <a:t>This is about </a:t>
            </a:r>
            <a:r>
              <a:rPr lang="en-GB" sz="2000" b="1" i="1" dirty="0" smtClean="0">
                <a:latin typeface="Gill Sans MT" panose="020B0502020104020203" pitchFamily="34" charset="0"/>
              </a:rPr>
              <a:t>chromosomal </a:t>
            </a:r>
            <a:r>
              <a:rPr lang="en-GB" sz="2000" dirty="0" smtClean="0">
                <a:latin typeface="Gill Sans MT" panose="020B0502020104020203" pitchFamily="34" charset="0"/>
              </a:rPr>
              <a:t>or </a:t>
            </a:r>
            <a:r>
              <a:rPr lang="en-GB" sz="2000" b="1" i="1" dirty="0" smtClean="0">
                <a:latin typeface="Gill Sans MT" panose="020B0502020104020203" pitchFamily="34" charset="0"/>
              </a:rPr>
              <a:t>physical </a:t>
            </a:r>
            <a:r>
              <a:rPr lang="en-GB" sz="2000" b="1" i="1" dirty="0" smtClean="0">
                <a:latin typeface="Gill Sans MT" panose="020B0502020104020203" pitchFamily="34" charset="0"/>
              </a:rPr>
              <a:t>sex</a:t>
            </a:r>
            <a:r>
              <a:rPr lang="en-GB" sz="2000" b="1" dirty="0" smtClean="0">
                <a:latin typeface="Gill Sans MT" panose="020B0502020104020203" pitchFamily="34" charset="0"/>
              </a:rPr>
              <a:t> </a:t>
            </a:r>
            <a:r>
              <a:rPr lang="en-GB" sz="2000" dirty="0" smtClean="0">
                <a:latin typeface="Gill Sans MT" panose="020B0502020104020203" pitchFamily="34" charset="0"/>
              </a:rPr>
              <a:t>and not gender identity</a:t>
            </a:r>
            <a:r>
              <a:rPr lang="en-GB" sz="2000" dirty="0">
                <a:latin typeface="Gill Sans MT" panose="020B0502020104020203" pitchFamily="34" charset="0"/>
              </a:rPr>
              <a:t>. </a:t>
            </a:r>
            <a:endParaRPr lang="en-GB" sz="2000" dirty="0" smtClean="0">
              <a:latin typeface="Gill Sans MT" panose="020B0502020104020203" pitchFamily="34" charset="0"/>
            </a:endParaRPr>
          </a:p>
          <a:p>
            <a:endParaRPr lang="en-GB" sz="2000" dirty="0">
              <a:latin typeface="Gill Sans MT" panose="020B0502020104020203" pitchFamily="34" charset="0"/>
            </a:endParaRPr>
          </a:p>
          <a:p>
            <a:r>
              <a:rPr lang="en-GB" sz="2000" dirty="0" smtClean="0">
                <a:latin typeface="Gill Sans MT" panose="020B0502020104020203" pitchFamily="34" charset="0"/>
              </a:rPr>
              <a:t>Some </a:t>
            </a:r>
            <a:r>
              <a:rPr lang="en-GB" sz="2000" dirty="0">
                <a:latin typeface="Gill Sans MT" panose="020B0502020104020203" pitchFamily="34" charset="0"/>
              </a:rPr>
              <a:t>intersex people might be trans or gender diverse, while other intersex people might identify with the gender they were assigned at birth.</a:t>
            </a:r>
          </a:p>
          <a:p>
            <a:endParaRPr lang="en-GB" sz="2000" dirty="0" smtClean="0">
              <a:latin typeface="Gill Sans MT" panose="020B0502020104020203" pitchFamily="34" charset="0"/>
            </a:endParaRPr>
          </a:p>
          <a:p>
            <a:endParaRPr lang="en-GB" sz="2000" dirty="0" smtClean="0">
              <a:latin typeface="Gill Sans MT" panose="020B0502020104020203"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377421"/>
            <a:ext cx="2698750" cy="2072640"/>
          </a:xfrm>
          <a:prstGeom prst="rect">
            <a:avLst/>
          </a:prstGeom>
        </p:spPr>
      </p:pic>
      <p:sp>
        <p:nvSpPr>
          <p:cNvPr id="11" name="Cloud 10"/>
          <p:cNvSpPr/>
          <p:nvPr/>
        </p:nvSpPr>
        <p:spPr>
          <a:xfrm>
            <a:off x="4805680" y="4108181"/>
            <a:ext cx="4287520" cy="2611120"/>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sp>
        <p:nvSpPr>
          <p:cNvPr id="2" name="TextBox 1"/>
          <p:cNvSpPr txBox="1"/>
          <p:nvPr/>
        </p:nvSpPr>
        <p:spPr>
          <a:xfrm>
            <a:off x="5340576" y="4584443"/>
            <a:ext cx="3217727" cy="1846659"/>
          </a:xfrm>
          <a:prstGeom prst="rect">
            <a:avLst/>
          </a:prstGeom>
          <a:noFill/>
        </p:spPr>
        <p:txBody>
          <a:bodyPr wrap="square" rtlCol="0">
            <a:spAutoFit/>
          </a:bodyPr>
          <a:lstStyle/>
          <a:p>
            <a:pPr algn="ctr"/>
            <a:r>
              <a:rPr lang="en-GB" sz="1900" dirty="0" smtClean="0">
                <a:latin typeface="Gill Sans MT" panose="020B0502020104020203" pitchFamily="34" charset="0"/>
              </a:rPr>
              <a:t>Specific provision and support for intersex people is required, as needs and circumstances often differ from those of trans and gender diverse people.</a:t>
            </a:r>
            <a:endParaRPr lang="en-GB" sz="1900" dirty="0">
              <a:latin typeface="Gill Sans MT" panose="020B0502020104020203" pitchFamily="34" charset="0"/>
            </a:endParaRPr>
          </a:p>
        </p:txBody>
      </p:sp>
    </p:spTree>
    <p:extLst>
      <p:ext uri="{BB962C8B-B14F-4D97-AF65-F5344CB8AC3E}">
        <p14:creationId xmlns:p14="http://schemas.microsoft.com/office/powerpoint/2010/main" val="3390645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3294</TotalTime>
  <Words>1243</Words>
  <Application>Microsoft Office PowerPoint</Application>
  <PresentationFormat>A4 Paper (210x297 mm)</PresentationFormat>
  <Paragraphs>114</Paragraphs>
  <Slides>15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BatangChe</vt:lpstr>
      <vt:lpstr>Arial</vt:lpstr>
      <vt:lpstr>Calibri</vt:lpstr>
      <vt:lpstr>Gill Sans MT</vt:lpstr>
      <vt:lpstr>Office Theme</vt:lpstr>
      <vt:lpstr>Introduction to Trans and Gender Diverse Identities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Strathclyde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Matson Lawrence</dc:creator>
  <cp:lastModifiedBy>Matson Lawrence</cp:lastModifiedBy>
  <cp:revision>275</cp:revision>
  <dcterms:created xsi:type="dcterms:W3CDTF">2015-04-17T15:28:28Z</dcterms:created>
  <dcterms:modified xsi:type="dcterms:W3CDTF">2017-12-11T16:27:57Z</dcterms:modified>
</cp:coreProperties>
</file>